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12190413" cy="6859588"/>
  <p:notesSz cx="6858000" cy="9144000"/>
  <p:defaultTextStyle>
    <a:defPPr>
      <a:defRPr lang="zh-TW"/>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875"/>
    <a:srgbClr val="037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4" y="81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62E71-E9F4-414E-9E1A-D3F5D43785C0}" type="datetimeFigureOut">
              <a:rPr lang="zh-TW" altLang="en-US" smtClean="0"/>
              <a:t>2019/2/25</a:t>
            </a:fld>
            <a:endParaRPr lang="zh-TW" altLang="en-US"/>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1E2C0-8C07-46D7-AAE3-995E09614296}" type="slidenum">
              <a:rPr lang="zh-TW" altLang="en-US" smtClean="0"/>
              <a:t>‹#›</a:t>
            </a:fld>
            <a:endParaRPr lang="zh-TW" altLang="en-US"/>
          </a:p>
        </p:txBody>
      </p:sp>
    </p:spTree>
    <p:extLst>
      <p:ext uri="{BB962C8B-B14F-4D97-AF65-F5344CB8AC3E}">
        <p14:creationId xmlns:p14="http://schemas.microsoft.com/office/powerpoint/2010/main" val="2857531693"/>
      </p:ext>
    </p:extLst>
  </p:cSld>
  <p:clrMap bg1="lt1" tx1="dk1" bg2="lt2" tx2="dk2" accent1="accent1" accent2="accent2" accent3="accent3" accent4="accent4" accent5="accent5" accent6="accent6" hlink="hlink" folHlink="folHlink"/>
  <p:notesStyle>
    <a:lvl1pPr marL="0" algn="l" defTabSz="1000536" rtl="0" eaLnBrk="1" latinLnBrk="0" hangingPunct="1">
      <a:defRPr sz="1300" kern="1200">
        <a:solidFill>
          <a:schemeClr val="tx1"/>
        </a:solidFill>
        <a:latin typeface="+mn-lt"/>
        <a:ea typeface="+mn-ea"/>
        <a:cs typeface="+mn-cs"/>
      </a:defRPr>
    </a:lvl1pPr>
    <a:lvl2pPr marL="500268" algn="l" defTabSz="1000536" rtl="0" eaLnBrk="1" latinLnBrk="0" hangingPunct="1">
      <a:defRPr sz="1300" kern="1200">
        <a:solidFill>
          <a:schemeClr val="tx1"/>
        </a:solidFill>
        <a:latin typeface="+mn-lt"/>
        <a:ea typeface="+mn-ea"/>
        <a:cs typeface="+mn-cs"/>
      </a:defRPr>
    </a:lvl2pPr>
    <a:lvl3pPr marL="1000536" algn="l" defTabSz="1000536" rtl="0" eaLnBrk="1" latinLnBrk="0" hangingPunct="1">
      <a:defRPr sz="1300" kern="1200">
        <a:solidFill>
          <a:schemeClr val="tx1"/>
        </a:solidFill>
        <a:latin typeface="+mn-lt"/>
        <a:ea typeface="+mn-ea"/>
        <a:cs typeface="+mn-cs"/>
      </a:defRPr>
    </a:lvl3pPr>
    <a:lvl4pPr marL="1500805" algn="l" defTabSz="1000536" rtl="0" eaLnBrk="1" latinLnBrk="0" hangingPunct="1">
      <a:defRPr sz="1300" kern="1200">
        <a:solidFill>
          <a:schemeClr val="tx1"/>
        </a:solidFill>
        <a:latin typeface="+mn-lt"/>
        <a:ea typeface="+mn-ea"/>
        <a:cs typeface="+mn-cs"/>
      </a:defRPr>
    </a:lvl4pPr>
    <a:lvl5pPr marL="2001073" algn="l" defTabSz="1000536" rtl="0" eaLnBrk="1" latinLnBrk="0" hangingPunct="1">
      <a:defRPr sz="1300" kern="1200">
        <a:solidFill>
          <a:schemeClr val="tx1"/>
        </a:solidFill>
        <a:latin typeface="+mn-lt"/>
        <a:ea typeface="+mn-ea"/>
        <a:cs typeface="+mn-cs"/>
      </a:defRPr>
    </a:lvl5pPr>
    <a:lvl6pPr marL="2501341" algn="l" defTabSz="1000536" rtl="0" eaLnBrk="1" latinLnBrk="0" hangingPunct="1">
      <a:defRPr sz="1300" kern="1200">
        <a:solidFill>
          <a:schemeClr val="tx1"/>
        </a:solidFill>
        <a:latin typeface="+mn-lt"/>
        <a:ea typeface="+mn-ea"/>
        <a:cs typeface="+mn-cs"/>
      </a:defRPr>
    </a:lvl6pPr>
    <a:lvl7pPr marL="3001609" algn="l" defTabSz="1000536" rtl="0" eaLnBrk="1" latinLnBrk="0" hangingPunct="1">
      <a:defRPr sz="1300" kern="1200">
        <a:solidFill>
          <a:schemeClr val="tx1"/>
        </a:solidFill>
        <a:latin typeface="+mn-lt"/>
        <a:ea typeface="+mn-ea"/>
        <a:cs typeface="+mn-cs"/>
      </a:defRPr>
    </a:lvl7pPr>
    <a:lvl8pPr marL="3501878" algn="l" defTabSz="1000536" rtl="0" eaLnBrk="1" latinLnBrk="0" hangingPunct="1">
      <a:defRPr sz="1300" kern="1200">
        <a:solidFill>
          <a:schemeClr val="tx1"/>
        </a:solidFill>
        <a:latin typeface="+mn-lt"/>
        <a:ea typeface="+mn-ea"/>
        <a:cs typeface="+mn-cs"/>
      </a:defRPr>
    </a:lvl8pPr>
    <a:lvl9pPr marL="4002146" algn="l" defTabSz="100053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71E2C0-8C07-46D7-AAE3-995E09614296}" type="slidenum">
              <a:rPr lang="zh-TW" altLang="en-US" smtClean="0"/>
              <a:t>8</a:t>
            </a:fld>
            <a:endParaRPr lang="zh-TW" altLang="en-US"/>
          </a:p>
        </p:txBody>
      </p:sp>
    </p:spTree>
    <p:extLst>
      <p:ext uri="{BB962C8B-B14F-4D97-AF65-F5344CB8AC3E}">
        <p14:creationId xmlns:p14="http://schemas.microsoft.com/office/powerpoint/2010/main" val="106650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3"/>
            <a:ext cx="9142810" cy="2388153"/>
          </a:xfrm>
        </p:spPr>
        <p:txBody>
          <a:bodyPr anchor="b"/>
          <a:lstStyle>
            <a:lvl1pPr algn="ctr">
              <a:defRPr sz="66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3" y="3602872"/>
            <a:ext cx="9142810" cy="1656145"/>
          </a:xfrm>
        </p:spPr>
        <p:txBody>
          <a:bodyPr/>
          <a:lstStyle>
            <a:lvl1pPr marL="0" indent="0" algn="ctr">
              <a:buNone/>
              <a:defRPr sz="2600"/>
            </a:lvl1pPr>
            <a:lvl2pPr marL="500268" indent="0" algn="ctr">
              <a:buNone/>
              <a:defRPr sz="2200"/>
            </a:lvl2pPr>
            <a:lvl3pPr marL="1000536" indent="0" algn="ctr">
              <a:buNone/>
              <a:defRPr sz="2000"/>
            </a:lvl3pPr>
            <a:lvl4pPr marL="1500805" indent="0" algn="ctr">
              <a:buNone/>
              <a:defRPr sz="1800"/>
            </a:lvl4pPr>
            <a:lvl5pPr marL="2001073" indent="0" algn="ctr">
              <a:buNone/>
              <a:defRPr sz="1800"/>
            </a:lvl5pPr>
            <a:lvl6pPr marL="2501341" indent="0" algn="ctr">
              <a:buNone/>
              <a:defRPr sz="1800"/>
            </a:lvl6pPr>
            <a:lvl7pPr marL="3001609" indent="0" algn="ctr">
              <a:buNone/>
              <a:defRPr sz="1800"/>
            </a:lvl7pPr>
            <a:lvl8pPr marL="3501878" indent="0" algn="ctr">
              <a:buNone/>
              <a:defRPr sz="1800"/>
            </a:lvl8pPr>
            <a:lvl9pPr marL="4002146" indent="0" algn="ctr">
              <a:buNone/>
              <a:defRPr sz="18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358861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214463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10"/>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4" y="365210"/>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985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417279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7"/>
            <a:ext cx="10514231" cy="2853397"/>
          </a:xfrm>
        </p:spPr>
        <p:txBody>
          <a:bodyPr anchor="b"/>
          <a:lstStyle>
            <a:lvl1pPr>
              <a:defRPr sz="6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8"/>
            <a:ext cx="10514231" cy="1500534"/>
          </a:xfrm>
        </p:spPr>
        <p:txBody>
          <a:bodyPr/>
          <a:lstStyle>
            <a:lvl1pPr marL="0" indent="0">
              <a:buNone/>
              <a:defRPr sz="2600">
                <a:solidFill>
                  <a:schemeClr val="tx1">
                    <a:tint val="75000"/>
                  </a:schemeClr>
                </a:solidFill>
              </a:defRPr>
            </a:lvl1pPr>
            <a:lvl2pPr marL="500268" indent="0">
              <a:buNone/>
              <a:defRPr sz="2200">
                <a:solidFill>
                  <a:schemeClr val="tx1">
                    <a:tint val="75000"/>
                  </a:schemeClr>
                </a:solidFill>
              </a:defRPr>
            </a:lvl2pPr>
            <a:lvl3pPr marL="1000536" indent="0">
              <a:buNone/>
              <a:defRPr sz="2000">
                <a:solidFill>
                  <a:schemeClr val="tx1">
                    <a:tint val="75000"/>
                  </a:schemeClr>
                </a:solidFill>
              </a:defRPr>
            </a:lvl3pPr>
            <a:lvl4pPr marL="1500805" indent="0">
              <a:buNone/>
              <a:defRPr sz="1800">
                <a:solidFill>
                  <a:schemeClr val="tx1">
                    <a:tint val="75000"/>
                  </a:schemeClr>
                </a:solidFill>
              </a:defRPr>
            </a:lvl4pPr>
            <a:lvl5pPr marL="2001073" indent="0">
              <a:buNone/>
              <a:defRPr sz="1800">
                <a:solidFill>
                  <a:schemeClr val="tx1">
                    <a:tint val="75000"/>
                  </a:schemeClr>
                </a:solidFill>
              </a:defRPr>
            </a:lvl5pPr>
            <a:lvl6pPr marL="2501341" indent="0">
              <a:buNone/>
              <a:defRPr sz="1800">
                <a:solidFill>
                  <a:schemeClr val="tx1">
                    <a:tint val="75000"/>
                  </a:schemeClr>
                </a:solidFill>
              </a:defRPr>
            </a:lvl6pPr>
            <a:lvl7pPr marL="3001609" indent="0">
              <a:buNone/>
              <a:defRPr sz="1800">
                <a:solidFill>
                  <a:schemeClr val="tx1">
                    <a:tint val="75000"/>
                  </a:schemeClr>
                </a:solidFill>
              </a:defRPr>
            </a:lvl7pPr>
            <a:lvl8pPr marL="3501878" indent="0">
              <a:buNone/>
              <a:defRPr sz="1800">
                <a:solidFill>
                  <a:schemeClr val="tx1">
                    <a:tint val="75000"/>
                  </a:schemeClr>
                </a:solidFill>
              </a:defRPr>
            </a:lvl8pPr>
            <a:lvl9pPr marL="4002146" indent="0">
              <a:buNone/>
              <a:defRPr sz="18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84313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3"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8"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363069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7"/>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6" y="1681552"/>
            <a:ext cx="5182514"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71396" y="2505657"/>
            <a:ext cx="5182514"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32732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41047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11342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5" y="987657"/>
            <a:ext cx="6171397" cy="487475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9066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5" y="987657"/>
            <a:ext cx="6171397" cy="4874753"/>
          </a:xfrm>
        </p:spPr>
        <p:txBody>
          <a:bodyPr rtlCol="0">
            <a:normAutofit/>
          </a:bodyPr>
          <a:lstStyle>
            <a:lvl1pPr marL="0" indent="0">
              <a:buNone/>
              <a:defRPr sz="3500"/>
            </a:lvl1pPr>
            <a:lvl2pPr marL="500268" indent="0">
              <a:buNone/>
              <a:defRPr sz="3100"/>
            </a:lvl2pPr>
            <a:lvl3pPr marL="1000536" indent="0">
              <a:buNone/>
              <a:defRPr sz="2600"/>
            </a:lvl3pPr>
            <a:lvl4pPr marL="1500805" indent="0">
              <a:buNone/>
              <a:defRPr sz="2200"/>
            </a:lvl4pPr>
            <a:lvl5pPr marL="2001073" indent="0">
              <a:buNone/>
              <a:defRPr sz="2200"/>
            </a:lvl5pPr>
            <a:lvl6pPr marL="2501341" indent="0">
              <a:buNone/>
              <a:defRPr sz="2200"/>
            </a:lvl6pPr>
            <a:lvl7pPr marL="3001609" indent="0">
              <a:buNone/>
              <a:defRPr sz="2200"/>
            </a:lvl7pPr>
            <a:lvl8pPr marL="3501878" indent="0">
              <a:buNone/>
              <a:defRPr sz="2200"/>
            </a:lvl8pPr>
            <a:lvl9pPr marL="4002146" indent="0">
              <a:buNone/>
              <a:defRPr sz="2200"/>
            </a:lvl9pPr>
          </a:lstStyle>
          <a:p>
            <a:pPr lvl="0"/>
            <a:endParaRPr lang="zh-CN" altLang="en-US" noProof="0"/>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25258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092" y="365211"/>
            <a:ext cx="10514231" cy="13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092" y="1826048"/>
            <a:ext cx="10514231" cy="435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092" y="6357825"/>
            <a:ext cx="2742843" cy="365210"/>
          </a:xfrm>
          <a:prstGeom prst="rect">
            <a:avLst/>
          </a:prstGeom>
        </p:spPr>
        <p:txBody>
          <a:bodyPr vert="horz" lIns="100054" tIns="50027" rIns="100054" bIns="50027" rtlCol="0" anchor="ctr"/>
          <a:lstStyle>
            <a:lvl1pPr algn="l" eaLnBrk="1" fontAlgn="auto" hangingPunct="1">
              <a:spcBef>
                <a:spcPts val="0"/>
              </a:spcBef>
              <a:spcAft>
                <a:spcPts val="0"/>
              </a:spcAft>
              <a:defRPr sz="1300">
                <a:solidFill>
                  <a:schemeClr val="tx1">
                    <a:tint val="75000"/>
                  </a:schemeClr>
                </a:solidFill>
                <a:latin typeface="+mn-lt"/>
                <a:ea typeface="+mn-ea"/>
              </a:defRPr>
            </a:lvl1pPr>
          </a:lstStyle>
          <a:p>
            <a:pPr>
              <a:defRPr/>
            </a:pPr>
            <a:fld id="{583BA994-DBC0-4389-9AC3-50B67B3923E1}" type="datetimeFigureOut">
              <a:rPr lang="zh-CN" altLang="en-US">
                <a:solidFill>
                  <a:prstClr val="black">
                    <a:tint val="75000"/>
                  </a:prstClr>
                </a:solidFill>
              </a:rPr>
              <a:pPr>
                <a:defRPr/>
              </a:pPr>
              <a:t>2019/2/25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6" y="6357825"/>
            <a:ext cx="4114264" cy="365210"/>
          </a:xfrm>
          <a:prstGeom prst="rect">
            <a:avLst/>
          </a:prstGeom>
        </p:spPr>
        <p:txBody>
          <a:bodyPr vert="horz" lIns="100054" tIns="50027" rIns="100054" bIns="50027" rtlCol="0" anchor="ctr"/>
          <a:lstStyle>
            <a:lvl1pPr algn="ctr" eaLnBrk="1" fontAlgn="auto" hangingPunct="1">
              <a:spcBef>
                <a:spcPts val="0"/>
              </a:spcBef>
              <a:spcAft>
                <a:spcPts val="0"/>
              </a:spcAft>
              <a:defRPr sz="13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80" y="6357825"/>
            <a:ext cx="2742843" cy="365210"/>
          </a:xfrm>
          <a:prstGeom prst="rect">
            <a:avLst/>
          </a:prstGeom>
        </p:spPr>
        <p:txBody>
          <a:bodyPr vert="horz" wrap="square" lIns="100054" tIns="50027" rIns="100054" bIns="50027" numCol="1" anchor="ctr" anchorCtr="0" compatLnSpc="1">
            <a:prstTxWarp prst="textNoShape">
              <a:avLst/>
            </a:prstTxWarp>
          </a:bodyPr>
          <a:lstStyle>
            <a:lvl1pPr algn="r" eaLnBrk="1" hangingPunct="1">
              <a:defRPr sz="1300">
                <a:solidFill>
                  <a:srgbClr val="898989"/>
                </a:solidFill>
              </a:defRPr>
            </a:lvl1pPr>
          </a:lstStyle>
          <a:p>
            <a:pPr fontAlgn="base">
              <a:spcBef>
                <a:spcPct val="0"/>
              </a:spcBef>
              <a:spcAft>
                <a:spcPct val="0"/>
              </a:spcAft>
            </a:pPr>
            <a:fld id="{DA430D88-0AE5-4EDA-BDD3-1B97B5FCD56A}"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892418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5pPr>
      <a:lvl6pPr marL="500268"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6pPr>
      <a:lvl7pPr marL="1000536"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7pPr>
      <a:lvl8pPr marL="1500805"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8pPr>
      <a:lvl9pPr marL="2001073"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9pPr>
    </p:titleStyle>
    <p:bodyStyle>
      <a:lvl1pPr marL="250134" indent="-250134" algn="l" rtl="0" eaLnBrk="0" fontAlgn="base" hangingPunct="0">
        <a:lnSpc>
          <a:spcPct val="90000"/>
        </a:lnSpc>
        <a:spcBef>
          <a:spcPts val="1094"/>
        </a:spcBef>
        <a:spcAft>
          <a:spcPct val="0"/>
        </a:spcAft>
        <a:buFont typeface="Arial" charset="0"/>
        <a:buChar char="•"/>
        <a:defRPr sz="3100" kern="1200">
          <a:solidFill>
            <a:schemeClr val="tx1"/>
          </a:solidFill>
          <a:latin typeface="+mn-lt"/>
          <a:ea typeface="+mn-ea"/>
          <a:cs typeface="+mn-cs"/>
        </a:defRPr>
      </a:lvl1pPr>
      <a:lvl2pPr marL="750402" indent="-250134" algn="l" rtl="0" eaLnBrk="0" fontAlgn="base" hangingPunct="0">
        <a:lnSpc>
          <a:spcPct val="90000"/>
        </a:lnSpc>
        <a:spcBef>
          <a:spcPts val="547"/>
        </a:spcBef>
        <a:spcAft>
          <a:spcPct val="0"/>
        </a:spcAft>
        <a:buFont typeface="Arial" charset="0"/>
        <a:buChar char="•"/>
        <a:defRPr sz="2600" kern="1200">
          <a:solidFill>
            <a:schemeClr val="tx1"/>
          </a:solidFill>
          <a:latin typeface="+mn-lt"/>
          <a:ea typeface="+mn-ea"/>
          <a:cs typeface="+mn-cs"/>
        </a:defRPr>
      </a:lvl2pPr>
      <a:lvl3pPr marL="1250671" indent="-250134" algn="l" rtl="0" eaLnBrk="0" fontAlgn="base" hangingPunct="0">
        <a:lnSpc>
          <a:spcPct val="90000"/>
        </a:lnSpc>
        <a:spcBef>
          <a:spcPts val="547"/>
        </a:spcBef>
        <a:spcAft>
          <a:spcPct val="0"/>
        </a:spcAft>
        <a:buFont typeface="Arial" charset="0"/>
        <a:buChar char="•"/>
        <a:defRPr sz="2200" kern="1200">
          <a:solidFill>
            <a:schemeClr val="tx1"/>
          </a:solidFill>
          <a:latin typeface="+mn-lt"/>
          <a:ea typeface="+mn-ea"/>
          <a:cs typeface="+mn-cs"/>
        </a:defRPr>
      </a:lvl3pPr>
      <a:lvl4pPr marL="1750939"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4pPr>
      <a:lvl5pPr marL="2251207"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5pPr>
      <a:lvl6pPr marL="2751475"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6pPr>
      <a:lvl7pPr marL="3251744"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7pPr>
      <a:lvl8pPr marL="3752012"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8pPr>
      <a:lvl9pPr marL="4252280"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tedxtaipei.com/articles/10-places-where-anyone-can-learn-to-cod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inside.com.tw/article/4038-everybody-learn-cs-1-scratch"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92057" y="2863705"/>
            <a:ext cx="8169799" cy="839695"/>
          </a:xfrm>
          <a:prstGeom prst="rect">
            <a:avLst/>
          </a:prstGeom>
          <a:noFill/>
        </p:spPr>
        <p:txBody>
          <a:bodyPr lIns="100054" tIns="50027" rIns="100054" bIns="50027">
            <a:spAutoFit/>
          </a:bodyPr>
          <a:lstStyle/>
          <a:p>
            <a:pPr algn="ctr">
              <a:defRPr/>
            </a:pPr>
            <a:r>
              <a:rPr lang="zh-TW" altLang="en-US" sz="4800" b="1" spc="328" dirty="0" smtClean="0">
                <a:solidFill>
                  <a:srgbClr val="044875"/>
                </a:solidFill>
                <a:latin typeface="微软雅黑" panose="020B0503020204020204" pitchFamily="34" charset="-122"/>
                <a:ea typeface="微软雅黑" panose="020B0503020204020204" pitchFamily="34" charset="-122"/>
              </a:rPr>
              <a:t>緒論</a:t>
            </a:r>
            <a:endParaRPr lang="zh-CN" altLang="en-US" sz="4800" b="1" spc="328" dirty="0">
              <a:solidFill>
                <a:srgbClr val="044875"/>
              </a:solidFill>
              <a:latin typeface="微软雅黑" panose="020B0503020204020204" pitchFamily="34" charset="-122"/>
              <a:ea typeface="微软雅黑" panose="020B0503020204020204" pitchFamily="34" charset="-122"/>
            </a:endParaRPr>
          </a:p>
        </p:txBody>
      </p:sp>
      <p:grpSp>
        <p:nvGrpSpPr>
          <p:cNvPr id="59" name="组合 58"/>
          <p:cNvGrpSpPr>
            <a:grpSpLocks/>
          </p:cNvGrpSpPr>
          <p:nvPr/>
        </p:nvGrpSpPr>
        <p:grpSpPr bwMode="auto">
          <a:xfrm>
            <a:off x="4153948" y="3787840"/>
            <a:ext cx="3846011" cy="362034"/>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9" name="矩形 8"/>
          <p:cNvSpPr/>
          <p:nvPr/>
        </p:nvSpPr>
        <p:spPr>
          <a:xfrm>
            <a:off x="1599995" y="2257947"/>
            <a:ext cx="8955509" cy="2383390"/>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grpSp>
        <p:nvGrpSpPr>
          <p:cNvPr id="43" name="组合 42"/>
          <p:cNvGrpSpPr>
            <a:grpSpLocks/>
          </p:cNvGrpSpPr>
          <p:nvPr/>
        </p:nvGrpSpPr>
        <p:grpSpPr bwMode="auto">
          <a:xfrm>
            <a:off x="10288839" y="4326940"/>
            <a:ext cx="1109519" cy="1130562"/>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44" name="组合 43"/>
          <p:cNvGrpSpPr>
            <a:grpSpLocks/>
          </p:cNvGrpSpPr>
          <p:nvPr/>
        </p:nvGrpSpPr>
        <p:grpSpPr bwMode="auto">
          <a:xfrm>
            <a:off x="792062" y="1462431"/>
            <a:ext cx="1109519" cy="1132149"/>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9" name="矩形 48"/>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3" name="矩形 5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4" name="矩形 5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10" name="文本框 9"/>
          <p:cNvSpPr txBox="1"/>
          <p:nvPr/>
        </p:nvSpPr>
        <p:spPr>
          <a:xfrm>
            <a:off x="3094323" y="1998066"/>
            <a:ext cx="5966426" cy="639640"/>
          </a:xfrm>
          <a:prstGeom prst="rect">
            <a:avLst/>
          </a:prstGeom>
          <a:blipFill dpi="0" rotWithShape="1">
            <a:blip r:embed="rId2"/>
            <a:srcRect/>
            <a:stretch>
              <a:fillRect t="-45000"/>
            </a:stretch>
          </a:blipFill>
        </p:spPr>
        <p:txBody>
          <a:bodyPr lIns="100054" tIns="50027" rIns="100054" bIns="50027">
            <a:spAutoFit/>
          </a:bodyPr>
          <a:lstStyle/>
          <a:p>
            <a:pPr algn="ctr">
              <a:defRPr/>
            </a:pPr>
            <a:r>
              <a:rPr lang="en-US" altLang="zh-CN" sz="3500" dirty="0" smtClean="0">
                <a:solidFill>
                  <a:srgbClr val="044875"/>
                </a:solidFill>
                <a:latin typeface="微軟正黑體" pitchFamily="34" charset="-120"/>
                <a:ea typeface="微軟正黑體" pitchFamily="34" charset="-120"/>
              </a:rPr>
              <a:t>APP Inventor 2 </a:t>
            </a:r>
            <a:r>
              <a:rPr lang="zh-TW" altLang="en-US" sz="3500" dirty="0" smtClean="0">
                <a:solidFill>
                  <a:srgbClr val="044875"/>
                </a:solidFill>
                <a:latin typeface="微軟正黑體" pitchFamily="34" charset="-120"/>
                <a:ea typeface="微軟正黑體" pitchFamily="34" charset="-120"/>
              </a:rPr>
              <a:t>程式設計</a:t>
            </a:r>
            <a:endParaRPr lang="zh-CN" altLang="en-US" sz="3500" dirty="0">
              <a:solidFill>
                <a:srgbClr val="044875"/>
              </a:solidFill>
              <a:latin typeface="微軟正黑體" pitchFamily="34" charset="-120"/>
              <a:ea typeface="微軟正黑體" pitchFamily="34" charset="-12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文字方塊 19"/>
          <p:cNvSpPr txBox="1"/>
          <p:nvPr/>
        </p:nvSpPr>
        <p:spPr>
          <a:xfrm>
            <a:off x="5443244" y="4130710"/>
            <a:ext cx="1303926" cy="523220"/>
          </a:xfrm>
          <a:prstGeom prst="rect">
            <a:avLst/>
          </a:prstGeom>
          <a:noFill/>
        </p:spPr>
        <p:txBody>
          <a:bodyPr wrap="square" rtlCol="0">
            <a:spAutoFit/>
          </a:bodyPr>
          <a:lstStyle/>
          <a:p>
            <a:pPr algn="ctr"/>
            <a:r>
              <a:rPr lang="en-US" altLang="zh-TW" sz="2800" b="1" dirty="0" smtClean="0">
                <a:solidFill>
                  <a:srgbClr val="044875"/>
                </a:solidFill>
                <a:latin typeface="微軟正黑體" panose="020B0604030504040204" pitchFamily="34" charset="-120"/>
                <a:ea typeface="微軟正黑體" panose="020B0604030504040204" pitchFamily="34" charset="-120"/>
              </a:rPr>
              <a:t>Unit 0</a:t>
            </a:r>
            <a:endParaRPr lang="zh-TW" altLang="en-US" sz="2800" b="1" dirty="0">
              <a:solidFill>
                <a:srgbClr val="044875"/>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638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nodeType="with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par>
                          <p:cTn id="25" fill="hold" nodeType="withGroup">
                            <p:stCondLst>
                              <p:cond delay="3000"/>
                            </p:stCondLst>
                            <p:childTnLst>
                              <p:par>
                                <p:cTn id="26" presetID="53" presetClass="entr" presetSubtype="16"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par>
                          <p:cTn id="36" fill="hold" nodeType="withGroup">
                            <p:stCondLst>
                              <p:cond delay="3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nodeType="withGroup">
                            <p:stCondLst>
                              <p:cond delay="4050"/>
                            </p:stCondLst>
                            <p:childTnLst>
                              <p:par>
                                <p:cTn id="43" presetID="22" presetClass="entr" presetSubtype="1"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49" grpId="0" animBg="1"/>
      <p:bldP spid="53" grpId="0" animBg="1"/>
      <p:bldP spid="54"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06574" y="1413570"/>
            <a:ext cx="11305256" cy="1015663"/>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相較於</a:t>
            </a:r>
            <a:r>
              <a:rPr lang="en-US" altLang="zh-TW" b="1" kern="100" dirty="0">
                <a:latin typeface="微軟正黑體" pitchFamily="34" charset="-120"/>
                <a:ea typeface="微軟正黑體" pitchFamily="34" charset="-120"/>
                <a:cs typeface="Times New Roman"/>
              </a:rPr>
              <a:t>Android Studio</a:t>
            </a:r>
            <a:r>
              <a:rPr lang="zh-TW" altLang="zh-TW" b="1" kern="100" dirty="0">
                <a:latin typeface="微軟正黑體" pitchFamily="34" charset="-120"/>
                <a:ea typeface="微軟正黑體" pitchFamily="34" charset="-120"/>
                <a:cs typeface="Times New Roman"/>
              </a:rPr>
              <a:t>而言，學習者能專注於</a:t>
            </a: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的應用發想，並可藉由各項拼接圖像工具的使用學習到完整的程式語言觀念。此外，由於開發介面透過瀏覽器即可操作，所有的設計均存放於雲端系統，學習者可透過網際網路隨時進行設計或學習，是相當方便的工具。</a:t>
            </a:r>
          </a:p>
        </p:txBody>
      </p:sp>
      <p:sp>
        <p:nvSpPr>
          <p:cNvPr id="11" name="圓角矩形 10"/>
          <p:cNvSpPr/>
          <p:nvPr/>
        </p:nvSpPr>
        <p:spPr>
          <a:xfrm>
            <a:off x="406574" y="3371012"/>
            <a:ext cx="7344816" cy="1174950"/>
          </a:xfrm>
          <a:prstGeom prst="roundRect">
            <a:avLst/>
          </a:prstGeom>
          <a:gradFill flip="none" rotWithShape="1">
            <a:gsLst>
              <a:gs pos="0">
                <a:srgbClr val="044875">
                  <a:shade val="30000"/>
                  <a:satMod val="115000"/>
                  <a:alpha val="75000"/>
                </a:srgbClr>
              </a:gs>
              <a:gs pos="50000">
                <a:srgbClr val="044875">
                  <a:shade val="67500"/>
                  <a:satMod val="115000"/>
                </a:srgbClr>
              </a:gs>
              <a:gs pos="100000">
                <a:srgbClr val="044875">
                  <a:shade val="100000"/>
                  <a:satMod val="115000"/>
                  <a:alpha val="90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latin typeface="微軟正黑體" pitchFamily="34" charset="-120"/>
                <a:ea typeface="微軟正黑體" pitchFamily="34" charset="-120"/>
                <a:cs typeface="Times New Roman" pitchFamily="18" charset="0"/>
              </a:rPr>
              <a:t>除了上述的</a:t>
            </a:r>
            <a:r>
              <a:rPr lang="en-US" altLang="zh-TW" dirty="0">
                <a:latin typeface="微軟正黑體" pitchFamily="34" charset="-120"/>
                <a:ea typeface="微軟正黑體" pitchFamily="34" charset="-120"/>
                <a:cs typeface="Times New Roman" pitchFamily="18" charset="0"/>
              </a:rPr>
              <a:t>APP</a:t>
            </a:r>
            <a:r>
              <a:rPr lang="zh-TW" altLang="zh-TW" dirty="0">
                <a:latin typeface="微軟正黑體" pitchFamily="34" charset="-120"/>
                <a:ea typeface="微軟正黑體" pitchFamily="34" charset="-120"/>
                <a:cs typeface="Times New Roman" pitchFamily="18" charset="0"/>
              </a:rPr>
              <a:t>開發工具或語言外，找找看還有哪些工具或語言能夠開發智慧型手持裝置的</a:t>
            </a:r>
            <a:r>
              <a:rPr lang="en-US" altLang="zh-TW" dirty="0">
                <a:latin typeface="微軟正黑體" pitchFamily="34" charset="-120"/>
                <a:ea typeface="微軟正黑體" pitchFamily="34" charset="-120"/>
                <a:cs typeface="Times New Roman" pitchFamily="18" charset="0"/>
              </a:rPr>
              <a:t>APP</a:t>
            </a:r>
            <a:r>
              <a:rPr lang="zh-TW" altLang="zh-TW" dirty="0">
                <a:latin typeface="微軟正黑體" pitchFamily="34" charset="-120"/>
                <a:ea typeface="微軟正黑體" pitchFamily="34" charset="-120"/>
                <a:cs typeface="Times New Roman" pitchFamily="18" charset="0"/>
              </a:rPr>
              <a:t>，另外他們有哪些</a:t>
            </a:r>
            <a:r>
              <a:rPr lang="zh-TW" altLang="zh-TW" dirty="0" smtClean="0">
                <a:latin typeface="微軟正黑體" pitchFamily="34" charset="-120"/>
                <a:ea typeface="微軟正黑體" pitchFamily="34" charset="-120"/>
                <a:cs typeface="Times New Roman" pitchFamily="18" charset="0"/>
              </a:rPr>
              <a:t>特點</a:t>
            </a:r>
            <a:r>
              <a:rPr lang="zh-TW" altLang="en-US" dirty="0">
                <a:latin typeface="微軟正黑體" pitchFamily="34" charset="-120"/>
                <a:ea typeface="微軟正黑體" pitchFamily="34" charset="-120"/>
                <a:cs typeface="Times New Roman" pitchFamily="18" charset="0"/>
              </a:rPr>
              <a:t>？</a:t>
            </a:r>
          </a:p>
        </p:txBody>
      </p:sp>
      <p:sp>
        <p:nvSpPr>
          <p:cNvPr id="12" name="圓角矩形 11"/>
          <p:cNvSpPr/>
          <p:nvPr/>
        </p:nvSpPr>
        <p:spPr>
          <a:xfrm>
            <a:off x="662790" y="3101286"/>
            <a:ext cx="888924" cy="425485"/>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sp>
        <p:nvSpPr>
          <p:cNvPr id="13" name="矩形 12"/>
          <p:cNvSpPr/>
          <p:nvPr/>
        </p:nvSpPr>
        <p:spPr>
          <a:xfrm>
            <a:off x="183366" y="436816"/>
            <a:ext cx="3767763" cy="707886"/>
          </a:xfrm>
          <a:prstGeom prst="rect">
            <a:avLst/>
          </a:prstGeom>
        </p:spPr>
        <p:txBody>
          <a:bodyPr wrap="none">
            <a:spAutoFit/>
          </a:bodyPr>
          <a:lstStyle/>
          <a:p>
            <a:pPr algn="just">
              <a:spcAft>
                <a:spcPts val="0"/>
              </a:spcAft>
            </a:pPr>
            <a:r>
              <a:rPr lang="en-US" altLang="zh-TW" sz="4000" b="1" kern="100" dirty="0">
                <a:latin typeface="微軟正黑體" pitchFamily="34" charset="-120"/>
                <a:ea typeface="微軟正黑體" pitchFamily="34" charset="-120"/>
                <a:cs typeface="Times New Roman"/>
              </a:rPr>
              <a:t>A</a:t>
            </a:r>
            <a:r>
              <a:rPr lang="en-US" altLang="zh-TW" sz="3200" b="1" kern="100" dirty="0">
                <a:latin typeface="微軟正黑體" pitchFamily="34" charset="-120"/>
                <a:ea typeface="微軟正黑體" pitchFamily="34" charset="-120"/>
                <a:cs typeface="Times New Roman"/>
              </a:rPr>
              <a:t>PP Inventor </a:t>
            </a:r>
            <a:r>
              <a:rPr lang="zh-TW" altLang="zh-TW" sz="3200" b="1" kern="100" dirty="0">
                <a:latin typeface="微軟正黑體" pitchFamily="34" charset="-120"/>
                <a:ea typeface="微軟正黑體" pitchFamily="34" charset="-120"/>
                <a:cs typeface="Times New Roman"/>
              </a:rPr>
              <a:t>簡介</a:t>
            </a:r>
            <a:endParaRPr lang="zh-TW" altLang="zh-TW" sz="3200" kern="100" dirty="0">
              <a:latin typeface="微軟正黑體" pitchFamily="34" charset="-120"/>
              <a:ea typeface="微軟正黑體" pitchFamily="34" charset="-120"/>
              <a:cs typeface="Times New Roman"/>
            </a:endParaRPr>
          </a:p>
        </p:txBody>
      </p:sp>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02554" y="436816"/>
            <a:ext cx="1935145" cy="707886"/>
          </a:xfrm>
          <a:prstGeom prst="rect">
            <a:avLst/>
          </a:prstGeom>
        </p:spPr>
        <p:txBody>
          <a:bodyPr wrap="none">
            <a:spAutoFit/>
          </a:bodyPr>
          <a:lstStyle/>
          <a:p>
            <a:pPr>
              <a:spcAft>
                <a:spcPts val="0"/>
              </a:spcAft>
            </a:pPr>
            <a:r>
              <a:rPr lang="zh-TW" altLang="zh-TW" sz="4000" b="1" kern="100" dirty="0">
                <a:latin typeface="微軟正黑體" pitchFamily="34" charset="-120"/>
                <a:ea typeface="微軟正黑體" pitchFamily="34" charset="-120"/>
                <a:cs typeface="Times New Roman"/>
              </a:rPr>
              <a:t>何</a:t>
            </a:r>
            <a:r>
              <a:rPr lang="zh-TW" altLang="zh-TW" sz="3200" b="1" kern="100" dirty="0">
                <a:latin typeface="微軟正黑體" pitchFamily="34" charset="-120"/>
                <a:ea typeface="微軟正黑體" pitchFamily="34" charset="-120"/>
                <a:cs typeface="Times New Roman"/>
              </a:rPr>
              <a:t>謂</a:t>
            </a:r>
            <a:r>
              <a:rPr lang="en-US" altLang="zh-TW" sz="3200" b="1" kern="100" dirty="0">
                <a:latin typeface="微軟正黑體" pitchFamily="34" charset="-120"/>
                <a:ea typeface="微軟正黑體" pitchFamily="34" charset="-120"/>
                <a:cs typeface="Times New Roman"/>
              </a:rPr>
              <a:t>App</a:t>
            </a:r>
            <a:endParaRPr lang="zh-TW" altLang="zh-TW" sz="3200" kern="100" dirty="0">
              <a:latin typeface="微軟正黑體" pitchFamily="34" charset="-120"/>
              <a:ea typeface="微軟正黑體" pitchFamily="34" charset="-120"/>
              <a:cs typeface="Times New Roman"/>
            </a:endParaRPr>
          </a:p>
        </p:txBody>
      </p:sp>
      <p:cxnSp>
        <p:nvCxnSpPr>
          <p:cNvPr id="8" name="直線接點 7"/>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59635" y="1341562"/>
            <a:ext cx="11518082" cy="1631216"/>
          </a:xfrm>
          <a:prstGeom prst="rect">
            <a:avLst/>
          </a:prstGeom>
        </p:spPr>
        <p:txBody>
          <a:bodyPr wrap="square">
            <a:spAutoFit/>
          </a:bodyPr>
          <a:lstStyle/>
          <a:p>
            <a:pPr marL="72000" indent="457200" algn="just">
              <a:lnSpc>
                <a:spcPts val="2400"/>
              </a:lnSpc>
              <a:spcAft>
                <a:spcPts val="0"/>
              </a:spcAft>
            </a:pP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其實是英文</a:t>
            </a:r>
            <a:r>
              <a:rPr lang="en-US" altLang="zh-TW" b="1" kern="100" dirty="0" smtClean="0">
                <a:latin typeface="微軟正黑體" pitchFamily="34" charset="-120"/>
                <a:ea typeface="微軟正黑體" pitchFamily="34" charset="-120"/>
                <a:cs typeface="Times New Roman"/>
              </a:rPr>
              <a:t>Application</a:t>
            </a:r>
            <a:r>
              <a:rPr lang="zh-TW" altLang="en-US" b="1" kern="100" dirty="0" smtClean="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應用程式</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的</a:t>
            </a:r>
            <a:r>
              <a:rPr lang="zh-TW" altLang="zh-TW" b="1" kern="100" dirty="0">
                <a:latin typeface="微軟正黑體" pitchFamily="34" charset="-120"/>
                <a:ea typeface="微軟正黑體" pitchFamily="34" charset="-120"/>
                <a:cs typeface="Times New Roman"/>
              </a:rPr>
              <a:t>簡稱，原來電腦上可執行的應用程式均為</a:t>
            </a:r>
            <a:r>
              <a:rPr lang="en-US" altLang="zh-TW" b="1" kern="100" dirty="0">
                <a:latin typeface="微軟正黑體" pitchFamily="34" charset="-120"/>
                <a:ea typeface="微軟正黑體" pitchFamily="34" charset="-120"/>
                <a:cs typeface="Times New Roman"/>
              </a:rPr>
              <a:t>Application</a:t>
            </a:r>
            <a:r>
              <a:rPr lang="zh-TW" altLang="zh-TW" b="1" kern="100" dirty="0">
                <a:latin typeface="微軟正黑體" pitchFamily="34" charset="-120"/>
                <a:ea typeface="微軟正黑體" pitchFamily="34" charset="-120"/>
                <a:cs typeface="Times New Roman"/>
              </a:rPr>
              <a:t>，但從智慧型手機出現後，現在通常泛指智慧型</a:t>
            </a:r>
            <a:r>
              <a:rPr lang="zh-TW" altLang="zh-TW" b="1" kern="100" dirty="0" smtClean="0">
                <a:latin typeface="微軟正黑體" pitchFamily="34" charset="-120"/>
                <a:ea typeface="微軟正黑體" pitchFamily="34" charset="-120"/>
                <a:cs typeface="Times New Roman"/>
              </a:rPr>
              <a:t>手機</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平板電腦</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的</a:t>
            </a:r>
            <a:r>
              <a:rPr lang="zh-TW" altLang="zh-TW" b="1" kern="100" dirty="0">
                <a:latin typeface="微軟正黑體" pitchFamily="34" charset="-120"/>
                <a:ea typeface="微軟正黑體" pitchFamily="34" charset="-120"/>
                <a:cs typeface="Times New Roman"/>
              </a:rPr>
              <a:t>第三方應用程式，如同平時我們電腦上的應用軟體。</a:t>
            </a:r>
          </a:p>
          <a:p>
            <a:pPr marL="72000" indent="457200" algn="just">
              <a:lnSpc>
                <a:spcPts val="2400"/>
              </a:lnSpc>
              <a:spcAft>
                <a:spcPts val="0"/>
              </a:spcAft>
            </a:pP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通常可以從市集下載，最有名的兩大市集為</a:t>
            </a:r>
            <a:r>
              <a:rPr lang="en-US" altLang="zh-TW" b="1" kern="100" dirty="0" smtClean="0">
                <a:latin typeface="微軟正黑體" pitchFamily="34" charset="-120"/>
                <a:ea typeface="微軟正黑體" pitchFamily="34" charset="-120"/>
                <a:cs typeface="Times New Roman"/>
              </a:rPr>
              <a:t>Apple</a:t>
            </a:r>
            <a:r>
              <a:rPr lang="zh-TW" altLang="zh-TW" b="1" kern="100" dirty="0" smtClean="0">
                <a:latin typeface="微軟正黑體" pitchFamily="34" charset="-120"/>
                <a:ea typeface="微軟正黑體" pitchFamily="34" charset="-120"/>
                <a:cs typeface="Times New Roman"/>
              </a:rPr>
              <a:t>的</a:t>
            </a:r>
            <a:r>
              <a:rPr lang="en-US" altLang="zh-TW" b="1" kern="100" dirty="0">
                <a:latin typeface="微軟正黑體" pitchFamily="34" charset="-120"/>
                <a:ea typeface="微軟正黑體" pitchFamily="34" charset="-120"/>
                <a:cs typeface="Times New Roman"/>
              </a:rPr>
              <a:t>App Store</a:t>
            </a:r>
            <a:r>
              <a:rPr lang="zh-TW" altLang="zh-TW" b="1" kern="100" dirty="0">
                <a:latin typeface="微軟正黑體" pitchFamily="34" charset="-120"/>
                <a:ea typeface="微軟正黑體" pitchFamily="34" charset="-120"/>
                <a:cs typeface="Times New Roman"/>
              </a:rPr>
              <a:t>與</a:t>
            </a:r>
            <a:r>
              <a:rPr lang="en-US" altLang="zh-TW" b="1" kern="100" dirty="0" smtClean="0">
                <a:latin typeface="微軟正黑體" pitchFamily="34" charset="-120"/>
                <a:ea typeface="微軟正黑體" pitchFamily="34" charset="-120"/>
                <a:cs typeface="Times New Roman"/>
              </a:rPr>
              <a:t>Google</a:t>
            </a:r>
            <a:r>
              <a:rPr lang="zh-TW" altLang="zh-TW" b="1" kern="100" dirty="0" smtClean="0">
                <a:latin typeface="微軟正黑體" pitchFamily="34" charset="-120"/>
                <a:ea typeface="微軟正黑體" pitchFamily="34" charset="-120"/>
                <a:cs typeface="Times New Roman"/>
              </a:rPr>
              <a:t>的</a:t>
            </a:r>
            <a:r>
              <a:rPr lang="en-US" altLang="zh-TW" b="1" kern="100" dirty="0">
                <a:latin typeface="微軟正黑體" pitchFamily="34" charset="-120"/>
                <a:ea typeface="微軟正黑體" pitchFamily="34" charset="-120"/>
                <a:cs typeface="Times New Roman"/>
              </a:rPr>
              <a:t>Play </a:t>
            </a:r>
            <a:r>
              <a:rPr lang="zh-TW" altLang="zh-TW" b="1" kern="100" dirty="0">
                <a:latin typeface="微軟正黑體" pitchFamily="34" charset="-120"/>
                <a:ea typeface="微軟正黑體" pitchFamily="34" charset="-120"/>
                <a:cs typeface="Times New Roman"/>
              </a:rPr>
              <a:t>商店</a:t>
            </a:r>
            <a:r>
              <a:rPr lang="zh-TW" altLang="zh-TW" b="1" kern="100" dirty="0" smtClean="0">
                <a:latin typeface="微軟正黑體" pitchFamily="34" charset="-120"/>
                <a:ea typeface="微軟正黑體" pitchFamily="34" charset="-120"/>
                <a:cs typeface="Times New Roman"/>
              </a:rPr>
              <a:t>市集</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如下圖</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a:t>
            </a:r>
            <a:endParaRPr lang="zh-TW" altLang="zh-TW" b="1" kern="100" dirty="0">
              <a:latin typeface="微軟正黑體" pitchFamily="34" charset="-120"/>
              <a:ea typeface="微軟正黑體" pitchFamily="34" charset="-120"/>
              <a:cs typeface="Times New Roman"/>
            </a:endParaRPr>
          </a:p>
        </p:txBody>
      </p:sp>
      <p:pic>
        <p:nvPicPr>
          <p:cNvPr id="11" name="圖片 10"/>
          <p:cNvPicPr/>
          <p:nvPr/>
        </p:nvPicPr>
        <p:blipFill>
          <a:blip r:embed="rId3"/>
          <a:stretch>
            <a:fillRect/>
          </a:stretch>
        </p:blipFill>
        <p:spPr>
          <a:xfrm>
            <a:off x="3358902" y="2781722"/>
            <a:ext cx="1947066" cy="3224071"/>
          </a:xfrm>
          <a:prstGeom prst="rect">
            <a:avLst/>
          </a:prstGeom>
          <a:effectLst>
            <a:outerShdw blurRad="50800" dist="38100" dir="2700000" algn="tl" rotWithShape="0">
              <a:prstClr val="black">
                <a:alpha val="40000"/>
              </a:prstClr>
            </a:outerShdw>
          </a:effectLst>
        </p:spPr>
      </p:pic>
      <p:pic>
        <p:nvPicPr>
          <p:cNvPr id="12" name="圖片 11"/>
          <p:cNvPicPr/>
          <p:nvPr/>
        </p:nvPicPr>
        <p:blipFill>
          <a:blip r:embed="rId4"/>
          <a:stretch>
            <a:fillRect/>
          </a:stretch>
        </p:blipFill>
        <p:spPr>
          <a:xfrm>
            <a:off x="6455246" y="2781723"/>
            <a:ext cx="1872208" cy="3213047"/>
          </a:xfrm>
          <a:prstGeom prst="rect">
            <a:avLst/>
          </a:prstGeom>
          <a:effectLst>
            <a:outerShdw blurRad="50800" dist="38100" dir="2700000" algn="tl" rotWithShape="0">
              <a:prstClr val="black">
                <a:alpha val="40000"/>
              </a:prstClr>
            </a:outerShdw>
          </a:effectLst>
        </p:spPr>
      </p:pic>
      <p:sp>
        <p:nvSpPr>
          <p:cNvPr id="10" name="等腰三角形 9"/>
          <p:cNvSpPr/>
          <p:nvPr/>
        </p:nvSpPr>
        <p:spPr>
          <a:xfrm>
            <a:off x="3625207" y="613806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841207" y="6046012"/>
            <a:ext cx="1413913" cy="400110"/>
          </a:xfrm>
          <a:prstGeom prst="rect">
            <a:avLst/>
          </a:prstGeom>
        </p:spPr>
        <p:txBody>
          <a:bodyPr wrap="none">
            <a:spAutoFit/>
          </a:bodyPr>
          <a:lstStyle/>
          <a:p>
            <a:r>
              <a:rPr lang="en-US" altLang="zh-TW" b="1" kern="100" dirty="0">
                <a:solidFill>
                  <a:prstClr val="black"/>
                </a:solidFill>
                <a:latin typeface="微軟正黑體" pitchFamily="34" charset="-120"/>
                <a:ea typeface="微軟正黑體" pitchFamily="34" charset="-120"/>
                <a:cs typeface="Times New Roman"/>
              </a:rPr>
              <a:t>App Store</a:t>
            </a:r>
            <a:endParaRPr lang="zh-TW" altLang="en-US" b="1" dirty="0">
              <a:latin typeface="微軟正黑體" pitchFamily="34" charset="-120"/>
              <a:ea typeface="微軟正黑體" pitchFamily="34" charset="-120"/>
            </a:endParaRPr>
          </a:p>
        </p:txBody>
      </p:sp>
      <p:sp>
        <p:nvSpPr>
          <p:cNvPr id="14" name="矩形 13"/>
          <p:cNvSpPr/>
          <p:nvPr/>
        </p:nvSpPr>
        <p:spPr>
          <a:xfrm>
            <a:off x="6935193" y="6067480"/>
            <a:ext cx="1276311" cy="400110"/>
          </a:xfrm>
          <a:prstGeom prst="rect">
            <a:avLst/>
          </a:prstGeom>
        </p:spPr>
        <p:txBody>
          <a:bodyPr wrap="none">
            <a:spAutoFit/>
          </a:bodyPr>
          <a:lstStyle/>
          <a:p>
            <a:r>
              <a:rPr lang="en-US" altLang="zh-TW" b="1" kern="100" dirty="0">
                <a:solidFill>
                  <a:prstClr val="black"/>
                </a:solidFill>
                <a:latin typeface="微軟正黑體" pitchFamily="34" charset="-120"/>
                <a:ea typeface="微軟正黑體" pitchFamily="34" charset="-120"/>
                <a:cs typeface="Times New Roman"/>
              </a:rPr>
              <a:t>Play </a:t>
            </a:r>
            <a:r>
              <a:rPr lang="zh-TW" altLang="zh-TW" b="1" kern="100" dirty="0">
                <a:solidFill>
                  <a:prstClr val="black"/>
                </a:solidFill>
                <a:latin typeface="微軟正黑體" pitchFamily="34" charset="-120"/>
                <a:ea typeface="微軟正黑體" pitchFamily="34" charset="-120"/>
                <a:cs typeface="Times New Roman"/>
              </a:rPr>
              <a:t>商店</a:t>
            </a:r>
            <a:endParaRPr lang="zh-TW" altLang="en-US" b="1" dirty="0">
              <a:latin typeface="微軟正黑體" pitchFamily="34" charset="-120"/>
              <a:ea typeface="微軟正黑體" pitchFamily="34" charset="-120"/>
            </a:endParaRPr>
          </a:p>
        </p:txBody>
      </p:sp>
      <p:sp>
        <p:nvSpPr>
          <p:cNvPr id="16" name="等腰三角形 15"/>
          <p:cNvSpPr/>
          <p:nvPr/>
        </p:nvSpPr>
        <p:spPr>
          <a:xfrm>
            <a:off x="6701279" y="6159535"/>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1843279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p:cNvPicPr>
            <a:picLocks noChangeAspect="1"/>
          </p:cNvPicPr>
          <p:nvPr/>
        </p:nvPicPr>
        <p:blipFill rotWithShape="1">
          <a:blip r:embed="rId2" cstate="print">
            <a:extLst>
              <a:ext uri="{28A0092B-C50C-407E-A947-70E740481C1C}">
                <a14:useLocalDpi xmlns:a14="http://schemas.microsoft.com/office/drawing/2010/main" val="0"/>
              </a:ext>
            </a:extLst>
          </a:blip>
          <a:srcRect l="7181" t="8657" r="7912" b="9787"/>
          <a:stretch/>
        </p:blipFill>
        <p:spPr>
          <a:xfrm>
            <a:off x="10301210" y="1313929"/>
            <a:ext cx="1264870" cy="1214943"/>
          </a:xfrm>
          <a:prstGeom prst="roundRect">
            <a:avLst/>
          </a:prstGeom>
        </p:spPr>
      </p:pic>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4662" y="436816"/>
            <a:ext cx="2316660" cy="707886"/>
          </a:xfrm>
          <a:prstGeom prst="rect">
            <a:avLst/>
          </a:prstGeom>
        </p:spPr>
        <p:txBody>
          <a:bodyPr wrap="none">
            <a:spAutoFit/>
          </a:bodyPr>
          <a:lstStyle/>
          <a:p>
            <a:pPr algn="just">
              <a:spcAft>
                <a:spcPts val="0"/>
              </a:spcAft>
            </a:pPr>
            <a:r>
              <a:rPr lang="en-US" altLang="zh-TW" sz="4000" b="1" kern="100" dirty="0" smtClean="0">
                <a:latin typeface="微軟正黑體" pitchFamily="34" charset="-120"/>
                <a:ea typeface="微軟正黑體" pitchFamily="34" charset="-120"/>
                <a:cs typeface="Times New Roman"/>
              </a:rPr>
              <a:t>A</a:t>
            </a:r>
            <a:r>
              <a:rPr lang="en-US" altLang="zh-TW" sz="3200" b="1" kern="100" dirty="0" smtClean="0">
                <a:latin typeface="微軟正黑體" pitchFamily="34" charset="-120"/>
                <a:ea typeface="微軟正黑體" pitchFamily="34" charset="-120"/>
                <a:cs typeface="Times New Roman"/>
              </a:rPr>
              <a:t>pp</a:t>
            </a:r>
            <a:r>
              <a:rPr lang="zh-TW" altLang="zh-TW" sz="3200" b="1" kern="100" dirty="0" smtClean="0">
                <a:latin typeface="微軟正黑體" pitchFamily="34" charset="-120"/>
                <a:ea typeface="微軟正黑體" pitchFamily="34" charset="-120"/>
                <a:cs typeface="Times New Roman"/>
              </a:rPr>
              <a:t>的</a:t>
            </a:r>
            <a:r>
              <a:rPr lang="zh-TW" altLang="zh-TW" sz="3200" b="1" kern="100" dirty="0">
                <a:latin typeface="微軟正黑體" pitchFamily="34" charset="-120"/>
                <a:ea typeface="微軟正黑體" pitchFamily="34" charset="-120"/>
                <a:cs typeface="Times New Roman"/>
              </a:rPr>
              <a:t>應用</a:t>
            </a:r>
            <a:endParaRPr lang="zh-TW" altLang="zh-TW" sz="3200" kern="100" dirty="0">
              <a:latin typeface="微軟正黑體" pitchFamily="34" charset="-120"/>
              <a:ea typeface="微軟正黑體" pitchFamily="34" charset="-120"/>
              <a:cs typeface="Times New Roman"/>
            </a:endParaRPr>
          </a:p>
        </p:txBody>
      </p:sp>
      <p:sp>
        <p:nvSpPr>
          <p:cNvPr id="8" name="矩形 7"/>
          <p:cNvSpPr/>
          <p:nvPr/>
        </p:nvSpPr>
        <p:spPr>
          <a:xfrm>
            <a:off x="406574" y="1413570"/>
            <a:ext cx="9657837" cy="1015663"/>
          </a:xfrm>
          <a:prstGeom prst="rect">
            <a:avLst/>
          </a:prstGeom>
        </p:spPr>
        <p:txBody>
          <a:bodyPr wrap="square">
            <a:spAutoFit/>
          </a:bodyPr>
          <a:lstStyle/>
          <a:p>
            <a:pPr marL="72000" indent="457200" algn="just">
              <a:lnSpc>
                <a:spcPts val="2400"/>
              </a:lnSpc>
              <a:spcAft>
                <a:spcPts val="0"/>
              </a:spcAft>
            </a:pPr>
            <a:r>
              <a:rPr lang="en-US" altLang="zh-TW" b="1" kern="100" dirty="0" smtClean="0">
                <a:latin typeface="微軟正黑體" pitchFamily="34" charset="-120"/>
                <a:ea typeface="微軟正黑體" pitchFamily="34" charset="-120"/>
                <a:cs typeface="Times New Roman"/>
              </a:rPr>
              <a:t>App</a:t>
            </a:r>
            <a:r>
              <a:rPr lang="zh-TW" altLang="zh-TW" b="1" kern="100" dirty="0" smtClean="0">
                <a:latin typeface="微軟正黑體" pitchFamily="34" charset="-120"/>
                <a:ea typeface="微軟正黑體" pitchFamily="34" charset="-120"/>
                <a:cs typeface="Times New Roman"/>
              </a:rPr>
              <a:t>的</a:t>
            </a:r>
            <a:r>
              <a:rPr lang="zh-TW" altLang="zh-TW" b="1" kern="100" dirty="0">
                <a:latin typeface="微軟正黑體" pitchFamily="34" charset="-120"/>
                <a:ea typeface="微軟正黑體" pitchFamily="34" charset="-120"/>
                <a:cs typeface="Times New Roman"/>
              </a:rPr>
              <a:t>應用非常廣泛，一開始大家最先接觸的可能是遊戲類的，隨著智慧型手機的普及，各式各樣的應用也隨之開發出來，如通訊類</a:t>
            </a:r>
            <a:r>
              <a:rPr lang="zh-TW" altLang="zh-TW" b="1" kern="100" dirty="0" smtClean="0">
                <a:latin typeface="微軟正黑體" pitchFamily="34" charset="-120"/>
                <a:ea typeface="微軟正黑體" pitchFamily="34" charset="-120"/>
                <a:cs typeface="Times New Roman"/>
              </a:rPr>
              <a:t>的</a:t>
            </a:r>
            <a:r>
              <a:rPr lang="en-US" altLang="zh-TW" b="1" kern="100" dirty="0" smtClean="0">
                <a:latin typeface="微軟正黑體" pitchFamily="34" charset="-120"/>
                <a:ea typeface="微軟正黑體" pitchFamily="34" charset="-120"/>
                <a:cs typeface="Times New Roman"/>
              </a:rPr>
              <a:t>Line</a:t>
            </a:r>
            <a:r>
              <a:rPr lang="zh-TW" altLang="zh-TW" b="1" kern="100" dirty="0" smtClean="0">
                <a:latin typeface="微軟正黑體" pitchFamily="34" charset="-120"/>
                <a:ea typeface="微軟正黑體" pitchFamily="34" charset="-120"/>
                <a:cs typeface="Times New Roman"/>
              </a:rPr>
              <a:t>、</a:t>
            </a:r>
            <a:r>
              <a:rPr lang="zh-TW" altLang="zh-TW" b="1" kern="100" dirty="0">
                <a:latin typeface="微軟正黑體" pitchFamily="34" charset="-120"/>
                <a:ea typeface="微軟正黑體" pitchFamily="34" charset="-120"/>
                <a:cs typeface="Times New Roman"/>
              </a:rPr>
              <a:t>運動類的</a:t>
            </a:r>
            <a:r>
              <a:rPr lang="en-US" altLang="zh-TW" b="1" kern="100" dirty="0">
                <a:latin typeface="微軟正黑體" pitchFamily="34" charset="-120"/>
                <a:ea typeface="微軟正黑體" pitchFamily="34" charset="-120"/>
                <a:cs typeface="Times New Roman"/>
              </a:rPr>
              <a:t>Nike Run Club</a:t>
            </a:r>
            <a:r>
              <a:rPr lang="zh-TW" altLang="zh-TW" b="1" kern="100" dirty="0">
                <a:latin typeface="微軟正黑體" pitchFamily="34" charset="-120"/>
                <a:ea typeface="微軟正黑體" pitchFamily="34" charset="-120"/>
                <a:cs typeface="Times New Roman"/>
              </a:rPr>
              <a:t>、商業類的行動網銀等數百萬個</a:t>
            </a:r>
            <a:r>
              <a:rPr lang="en-US" altLang="zh-TW" b="1" kern="100" dirty="0">
                <a:latin typeface="微軟正黑體" pitchFamily="34" charset="-120"/>
                <a:ea typeface="微軟正黑體" pitchFamily="34" charset="-120"/>
                <a:cs typeface="Times New Roman"/>
              </a:rPr>
              <a:t>APPs</a:t>
            </a:r>
            <a:r>
              <a:rPr lang="zh-TW" altLang="zh-TW" b="1" kern="100" dirty="0">
                <a:latin typeface="微軟正黑體" pitchFamily="34" charset="-120"/>
                <a:ea typeface="微軟正黑體" pitchFamily="34" charset="-120"/>
                <a:cs typeface="Times New Roman"/>
              </a:rPr>
              <a:t>。</a:t>
            </a:r>
          </a:p>
        </p:txBody>
      </p:sp>
      <p:sp>
        <p:nvSpPr>
          <p:cNvPr id="10" name="圓角矩形 9"/>
          <p:cNvSpPr/>
          <p:nvPr/>
        </p:nvSpPr>
        <p:spPr>
          <a:xfrm>
            <a:off x="406574" y="3371012"/>
            <a:ext cx="7200800" cy="1174950"/>
          </a:xfrm>
          <a:prstGeom prst="roundRect">
            <a:avLst/>
          </a:prstGeom>
          <a:gradFill flip="none" rotWithShape="1">
            <a:gsLst>
              <a:gs pos="0">
                <a:srgbClr val="044875">
                  <a:shade val="30000"/>
                  <a:satMod val="115000"/>
                  <a:alpha val="75000"/>
                </a:srgbClr>
              </a:gs>
              <a:gs pos="50000">
                <a:srgbClr val="044875">
                  <a:shade val="67500"/>
                  <a:satMod val="115000"/>
                </a:srgbClr>
              </a:gs>
              <a:gs pos="100000">
                <a:srgbClr val="044875">
                  <a:shade val="100000"/>
                  <a:satMod val="115000"/>
                  <a:alpha val="90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latin typeface="微軟正黑體" pitchFamily="34" charset="-120"/>
                <a:ea typeface="微軟正黑體" pitchFamily="34" charset="-120"/>
                <a:cs typeface="Times New Roman" pitchFamily="18" charset="0"/>
              </a:rPr>
              <a:t>各位在學習</a:t>
            </a:r>
            <a:r>
              <a:rPr lang="en-US" altLang="zh-TW" dirty="0">
                <a:latin typeface="微軟正黑體" pitchFamily="34" charset="-120"/>
                <a:ea typeface="微軟正黑體" pitchFamily="34" charset="-120"/>
                <a:cs typeface="Times New Roman" pitchFamily="18" charset="0"/>
              </a:rPr>
              <a:t>APP</a:t>
            </a:r>
            <a:r>
              <a:rPr lang="zh-TW" altLang="zh-TW" dirty="0">
                <a:latin typeface="微軟正黑體" pitchFamily="34" charset="-120"/>
                <a:ea typeface="微軟正黑體" pitchFamily="34" charset="-120"/>
                <a:cs typeface="Times New Roman" pitchFamily="18" charset="0"/>
              </a:rPr>
              <a:t>程式撰寫前可以先針對自己的專長或科系領域，在</a:t>
            </a:r>
            <a:r>
              <a:rPr lang="en-US" altLang="zh-TW" dirty="0">
                <a:latin typeface="微軟正黑體" pitchFamily="34" charset="-120"/>
                <a:ea typeface="微軟正黑體" pitchFamily="34" charset="-120"/>
                <a:cs typeface="Times New Roman" pitchFamily="18" charset="0"/>
              </a:rPr>
              <a:t>APP Store </a:t>
            </a:r>
            <a:r>
              <a:rPr lang="zh-TW" altLang="zh-TW" dirty="0">
                <a:latin typeface="微軟正黑體" pitchFamily="34" charset="-120"/>
                <a:ea typeface="微軟正黑體" pitchFamily="34" charset="-120"/>
                <a:cs typeface="Times New Roman" pitchFamily="18" charset="0"/>
              </a:rPr>
              <a:t>或是</a:t>
            </a:r>
            <a:r>
              <a:rPr lang="en-US" altLang="zh-TW" dirty="0">
                <a:latin typeface="微軟正黑體" pitchFamily="34" charset="-120"/>
                <a:ea typeface="微軟正黑體" pitchFamily="34" charset="-120"/>
                <a:cs typeface="Times New Roman" pitchFamily="18" charset="0"/>
              </a:rPr>
              <a:t>Play</a:t>
            </a:r>
            <a:r>
              <a:rPr lang="zh-TW" altLang="zh-TW" dirty="0">
                <a:latin typeface="微軟正黑體" pitchFamily="34" charset="-120"/>
                <a:ea typeface="微軟正黑體" pitchFamily="34" charset="-120"/>
                <a:cs typeface="Times New Roman" pitchFamily="18" charset="0"/>
              </a:rPr>
              <a:t>商店找找有哪些是相關的應用</a:t>
            </a:r>
            <a:r>
              <a:rPr lang="en-US" altLang="zh-TW" dirty="0" smtClean="0">
                <a:latin typeface="微軟正黑體" pitchFamily="34" charset="-120"/>
                <a:ea typeface="微軟正黑體" pitchFamily="34" charset="-120"/>
                <a:cs typeface="Times New Roman" pitchFamily="18" charset="0"/>
              </a:rPr>
              <a:t>APP</a:t>
            </a:r>
            <a:r>
              <a:rPr lang="zh-TW" altLang="en-US" dirty="0" smtClean="0">
                <a:latin typeface="微軟正黑體" pitchFamily="34" charset="-120"/>
                <a:ea typeface="微軟正黑體" pitchFamily="34" charset="-120"/>
                <a:cs typeface="Times New Roman" pitchFamily="18" charset="0"/>
              </a:rPr>
              <a:t>。</a:t>
            </a:r>
            <a:endParaRPr lang="zh-TW" altLang="en-US" dirty="0">
              <a:latin typeface="微軟正黑體" pitchFamily="34" charset="-120"/>
              <a:ea typeface="微軟正黑體" pitchFamily="34" charset="-120"/>
              <a:cs typeface="Times New Roman" pitchFamily="18" charset="0"/>
            </a:endParaRPr>
          </a:p>
        </p:txBody>
      </p:sp>
      <p:sp>
        <p:nvSpPr>
          <p:cNvPr id="9" name="圓角矩形 8"/>
          <p:cNvSpPr/>
          <p:nvPr/>
        </p:nvSpPr>
        <p:spPr>
          <a:xfrm>
            <a:off x="662790" y="3101286"/>
            <a:ext cx="888924" cy="425485"/>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pic>
        <p:nvPicPr>
          <p:cNvPr id="13" name="圖片 12"/>
          <p:cNvPicPr>
            <a:picLocks noChangeAspect="1"/>
          </p:cNvPicPr>
          <p:nvPr/>
        </p:nvPicPr>
        <p:blipFill rotWithShape="1">
          <a:blip r:embed="rId4" cstate="print">
            <a:extLst>
              <a:ext uri="{28A0092B-C50C-407E-A947-70E740481C1C}">
                <a14:useLocalDpi xmlns:a14="http://schemas.microsoft.com/office/drawing/2010/main" val="0"/>
              </a:ext>
            </a:extLst>
          </a:blip>
          <a:srcRect l="20709" t="26845" r="21455" b="14573"/>
          <a:stretch/>
        </p:blipFill>
        <p:spPr>
          <a:xfrm>
            <a:off x="7823398" y="2578665"/>
            <a:ext cx="1031926" cy="1045242"/>
          </a:xfrm>
          <a:prstGeom prst="roundRect">
            <a:avLst/>
          </a:prstGeom>
        </p:spPr>
      </p:pic>
      <p:pic>
        <p:nvPicPr>
          <p:cNvPr id="15" name="圖片 14"/>
          <p:cNvPicPr>
            <a:picLocks noChangeAspect="1"/>
          </p:cNvPicPr>
          <p:nvPr/>
        </p:nvPicPr>
        <p:blipFill rotWithShape="1">
          <a:blip r:embed="rId5" cstate="print">
            <a:extLst>
              <a:ext uri="{28A0092B-C50C-407E-A947-70E740481C1C}">
                <a14:useLocalDpi xmlns:a14="http://schemas.microsoft.com/office/drawing/2010/main" val="0"/>
              </a:ext>
            </a:extLst>
          </a:blip>
          <a:srcRect l="6444" t="8245" r="5422" b="7217"/>
          <a:stretch/>
        </p:blipFill>
        <p:spPr>
          <a:xfrm>
            <a:off x="10904132" y="2416055"/>
            <a:ext cx="1082893" cy="1038696"/>
          </a:xfrm>
          <a:prstGeom prst="roundRect">
            <a:avLst/>
          </a:prstGeom>
        </p:spPr>
      </p:pic>
      <p:pic>
        <p:nvPicPr>
          <p:cNvPr id="12" name="圖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177" y="4729556"/>
            <a:ext cx="1182468" cy="1182468"/>
          </a:xfrm>
          <a:prstGeom prst="roundRect">
            <a:avLst/>
          </a:prstGeom>
        </p:spPr>
      </p:pic>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1480" y="2409825"/>
            <a:ext cx="1080120" cy="1080120"/>
          </a:xfrm>
          <a:prstGeom prst="rect">
            <a:avLst/>
          </a:prstGeom>
        </p:spPr>
      </p:pic>
      <p:pic>
        <p:nvPicPr>
          <p:cNvPr id="18" name="圖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6099" y="3526771"/>
            <a:ext cx="1099796" cy="1143788"/>
          </a:xfrm>
          <a:prstGeom prst="rect">
            <a:avLst/>
          </a:prstGeom>
        </p:spPr>
      </p:pic>
      <p:pic>
        <p:nvPicPr>
          <p:cNvPr id="14" name="圖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8650" y="4811028"/>
            <a:ext cx="1073260" cy="1073260"/>
          </a:xfrm>
          <a:prstGeom prst="rect">
            <a:avLst/>
          </a:prstGeom>
        </p:spPr>
      </p:pic>
      <p:pic>
        <p:nvPicPr>
          <p:cNvPr id="11" name="圖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3398" y="4725938"/>
            <a:ext cx="1368152" cy="1368152"/>
          </a:xfrm>
          <a:prstGeom prst="rect">
            <a:avLst/>
          </a:prstGeom>
        </p:spPr>
      </p:pic>
      <p:pic>
        <p:nvPicPr>
          <p:cNvPr id="19" name="圖片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8280" y="3558962"/>
            <a:ext cx="1094968" cy="1094968"/>
          </a:xfrm>
          <a:prstGeom prst="roundRect">
            <a:avLst/>
          </a:prstGeom>
        </p:spPr>
      </p:pic>
    </p:spTree>
    <p:extLst>
      <p:ext uri="{BB962C8B-B14F-4D97-AF65-F5344CB8AC3E}">
        <p14:creationId xmlns:p14="http://schemas.microsoft.com/office/powerpoint/2010/main" val="73781952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6"/>
            <a:ext cx="1928733" cy="707886"/>
          </a:xfrm>
          <a:prstGeom prst="rect">
            <a:avLst/>
          </a:prstGeom>
        </p:spPr>
        <p:txBody>
          <a:bodyPr wrap="none">
            <a:spAutoFit/>
          </a:bodyPr>
          <a:lstStyle/>
          <a:p>
            <a:pPr algn="just">
              <a:spcAft>
                <a:spcPts val="0"/>
              </a:spcAft>
            </a:pPr>
            <a:r>
              <a:rPr lang="zh-TW" altLang="zh-TW" sz="4000" b="1" kern="100" dirty="0">
                <a:latin typeface="微軟正黑體" pitchFamily="34" charset="-120"/>
                <a:ea typeface="微軟正黑體" pitchFamily="34" charset="-120"/>
                <a:cs typeface="Times New Roman"/>
              </a:rPr>
              <a:t>程</a:t>
            </a:r>
            <a:r>
              <a:rPr lang="zh-TW" altLang="zh-TW" sz="3200" b="1" kern="100" dirty="0">
                <a:latin typeface="微軟正黑體" pitchFamily="34" charset="-120"/>
                <a:ea typeface="微軟正黑體" pitchFamily="34" charset="-120"/>
                <a:cs typeface="Times New Roman"/>
              </a:rPr>
              <a:t>式設計</a:t>
            </a:r>
            <a:endParaRPr lang="zh-TW" altLang="zh-TW" sz="3200" kern="100" dirty="0">
              <a:latin typeface="微軟正黑體" pitchFamily="34" charset="-120"/>
              <a:ea typeface="微軟正黑體" pitchFamily="34" charset="-120"/>
              <a:cs typeface="Times New Roman"/>
            </a:endParaRPr>
          </a:p>
        </p:txBody>
      </p:sp>
      <p:sp>
        <p:nvSpPr>
          <p:cNvPr id="8" name="矩形 7"/>
          <p:cNvSpPr/>
          <p:nvPr/>
        </p:nvSpPr>
        <p:spPr>
          <a:xfrm>
            <a:off x="406574" y="1485578"/>
            <a:ext cx="11158447" cy="1323439"/>
          </a:xfrm>
          <a:prstGeom prst="rect">
            <a:avLst/>
          </a:prstGeom>
        </p:spPr>
        <p:txBody>
          <a:bodyPr wrap="square">
            <a:spAutoFit/>
          </a:bodyPr>
          <a:lstStyle/>
          <a:p>
            <a:pPr marL="72000" indent="457200" algn="just">
              <a:lnSpc>
                <a:spcPts val="2400"/>
              </a:lnSpc>
            </a:pPr>
            <a:r>
              <a:rPr lang="zh-TW" altLang="zh-TW" b="1" dirty="0" smtClean="0">
                <a:latin typeface="微軟正黑體" pitchFamily="34" charset="-120"/>
                <a:ea typeface="微軟正黑體" pitchFamily="34" charset="-120"/>
                <a:cs typeface="Times New Roman"/>
              </a:rPr>
              <a:t>程式設計</a:t>
            </a:r>
            <a:r>
              <a:rPr lang="zh-TW" altLang="en-US" b="1" dirty="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Programming</a:t>
            </a:r>
            <a:r>
              <a:rPr lang="zh-TW" altLang="en-US" b="1" dirty="0">
                <a:latin typeface="微軟正黑體" pitchFamily="34" charset="-120"/>
                <a:ea typeface="微軟正黑體" pitchFamily="34" charset="-120"/>
              </a:rPr>
              <a:t>）</a:t>
            </a:r>
            <a:r>
              <a:rPr lang="zh-TW" altLang="zh-TW" b="1" dirty="0" smtClean="0">
                <a:latin typeface="微軟正黑體" pitchFamily="34" charset="-120"/>
                <a:ea typeface="微軟正黑體" pitchFamily="34" charset="-120"/>
                <a:cs typeface="Times New Roman"/>
              </a:rPr>
              <a:t>是</a:t>
            </a:r>
            <a:r>
              <a:rPr lang="zh-TW" altLang="zh-TW" b="1" dirty="0">
                <a:latin typeface="微軟正黑體" pitchFamily="34" charset="-120"/>
                <a:ea typeface="微軟正黑體" pitchFamily="34" charset="-120"/>
                <a:cs typeface="Times New Roman"/>
              </a:rPr>
              <a:t>運用某種程式語言或工具解決特定問題或開發應用程式的過程。正規的程式設計過程包括分析、設計、編碼、測試、除錯等不同階段，專業的程式設計人員則被稱為程式設計師。對於某些類別系所學生，程式設計是必然需要的技能，如資訊工程系、資訊管理系、電機電子系等工業類科。</a:t>
            </a:r>
            <a:endParaRPr lang="zh-TW" altLang="en-US" b="1" dirty="0">
              <a:latin typeface="微軟正黑體" pitchFamily="34" charset="-120"/>
              <a:ea typeface="微軟正黑體" pitchFamily="34" charset="-120"/>
            </a:endParaRPr>
          </a:p>
        </p:txBody>
      </p:sp>
      <p:sp>
        <p:nvSpPr>
          <p:cNvPr id="9" name="矩形 8"/>
          <p:cNvSpPr/>
          <p:nvPr/>
        </p:nvSpPr>
        <p:spPr>
          <a:xfrm>
            <a:off x="406574" y="3295699"/>
            <a:ext cx="11158447" cy="1631216"/>
          </a:xfrm>
          <a:prstGeom prst="rect">
            <a:avLst/>
          </a:prstGeom>
        </p:spPr>
        <p:txBody>
          <a:bodyPr wrap="square">
            <a:spAutoFit/>
          </a:bodyPr>
          <a:lstStyle/>
          <a:p>
            <a:pPr algn="just">
              <a:spcAft>
                <a:spcPts val="0"/>
              </a:spcAft>
            </a:pPr>
            <a:r>
              <a:rPr lang="zh-TW" altLang="zh-TW" b="1" kern="100" dirty="0">
                <a:solidFill>
                  <a:srgbClr val="C45911"/>
                </a:solidFill>
                <a:latin typeface="微軟正黑體" pitchFamily="34" charset="-120"/>
                <a:ea typeface="微軟正黑體" pitchFamily="34" charset="-120"/>
                <a:cs typeface="Times New Roman"/>
              </a:rPr>
              <a:t>一般人是否有需要學習</a:t>
            </a:r>
            <a:r>
              <a:rPr lang="zh-TW" altLang="zh-TW" b="1" kern="100" dirty="0" smtClean="0">
                <a:solidFill>
                  <a:srgbClr val="C45911"/>
                </a:solidFill>
                <a:latin typeface="微軟正黑體" pitchFamily="34" charset="-120"/>
                <a:ea typeface="微軟正黑體" pitchFamily="34" charset="-120"/>
                <a:cs typeface="Times New Roman"/>
              </a:rPr>
              <a:t>程式設計</a:t>
            </a:r>
            <a:r>
              <a:rPr lang="zh-TW" altLang="en-US" b="1" kern="100" dirty="0">
                <a:solidFill>
                  <a:srgbClr val="C45911"/>
                </a:solidFill>
                <a:latin typeface="微軟正黑體" pitchFamily="34" charset="-120"/>
                <a:ea typeface="微軟正黑體" pitchFamily="34" charset="-120"/>
                <a:cs typeface="Times New Roman"/>
              </a:rPr>
              <a:t>？</a:t>
            </a:r>
            <a:endParaRPr lang="en-US" altLang="zh-TW" b="1" kern="100" dirty="0" smtClean="0">
              <a:latin typeface="微軟正黑體" pitchFamily="34" charset="-120"/>
              <a:ea typeface="微軟正黑體" pitchFamily="34" charset="-120"/>
              <a:cs typeface="Times New Roman"/>
            </a:endParaRPr>
          </a:p>
          <a:p>
            <a:pPr marL="72000" indent="457200" algn="just">
              <a:lnSpc>
                <a:spcPts val="2400"/>
              </a:lnSpc>
              <a:spcAft>
                <a:spcPts val="0"/>
              </a:spcAft>
            </a:pPr>
            <a:r>
              <a:rPr lang="en-US" altLang="zh-TW" b="1" kern="100" dirty="0" smtClean="0">
                <a:latin typeface="微軟正黑體" pitchFamily="34" charset="-120"/>
                <a:ea typeface="微軟正黑體" pitchFamily="34" charset="-120"/>
                <a:cs typeface="Times New Roman"/>
              </a:rPr>
              <a:t>MIT </a:t>
            </a:r>
            <a:r>
              <a:rPr lang="en-US" altLang="zh-TW" b="1" kern="100" dirty="0">
                <a:latin typeface="微軟正黑體" pitchFamily="34" charset="-120"/>
                <a:ea typeface="微軟正黑體" pitchFamily="34" charset="-120"/>
                <a:cs typeface="Times New Roman"/>
              </a:rPr>
              <a:t>Media Lab </a:t>
            </a:r>
            <a:r>
              <a:rPr lang="zh-TW" altLang="zh-TW" b="1" kern="100" dirty="0">
                <a:latin typeface="微軟正黑體" pitchFamily="34" charset="-120"/>
                <a:ea typeface="微軟正黑體" pitchFamily="34" charset="-120"/>
                <a:cs typeface="Times New Roman"/>
              </a:rPr>
              <a:t>團隊的計劃執行長</a:t>
            </a:r>
            <a:r>
              <a:rPr lang="en-US" altLang="zh-TW" b="1" kern="100" dirty="0">
                <a:latin typeface="微軟正黑體" pitchFamily="34" charset="-120"/>
                <a:ea typeface="微軟正黑體" pitchFamily="34" charset="-120"/>
                <a:cs typeface="Times New Roman"/>
              </a:rPr>
              <a:t> Mitch </a:t>
            </a:r>
            <a:r>
              <a:rPr lang="en-US" altLang="zh-TW" b="1" kern="100" dirty="0" err="1">
                <a:latin typeface="微軟正黑體" pitchFamily="34" charset="-120"/>
                <a:ea typeface="微軟正黑體" pitchFamily="34" charset="-120"/>
                <a:cs typeface="Times New Roman"/>
              </a:rPr>
              <a:t>Resnick</a:t>
            </a:r>
            <a:r>
              <a:rPr lang="zh-TW" altLang="zh-TW" b="1" kern="100" dirty="0">
                <a:latin typeface="微軟正黑體" pitchFamily="34" charset="-120"/>
                <a:ea typeface="微軟正黑體" pitchFamily="34" charset="-120"/>
                <a:cs typeface="Times New Roman"/>
              </a:rPr>
              <a:t>曾表示對於學習程式語言的目的重點並非是要將所有年輕人培訓成程式設計師，而是透過學習程式語言，開拓更寬廣的學習途徑。他認為當你學會閱讀，你便能藉著閱讀學習更多知識，程式設計也是一樣的道理；如果你會撰寫程式，你能透過程式語言學習到的事物將更為多樣</a:t>
            </a:r>
            <a:r>
              <a:rPr lang="zh-TW" altLang="zh-TW" b="1" kern="100" dirty="0" smtClean="0">
                <a:latin typeface="微軟正黑體" pitchFamily="34" charset="-120"/>
                <a:ea typeface="微軟正黑體" pitchFamily="34" charset="-120"/>
                <a:cs typeface="Times New Roman"/>
              </a:rPr>
              <a:t>。</a:t>
            </a:r>
            <a:r>
              <a:rPr lang="zh-TW" altLang="en-US" b="1" kern="100" dirty="0">
                <a:latin typeface="微軟正黑體" pitchFamily="34" charset="-120"/>
                <a:ea typeface="微軟正黑體" pitchFamily="34" charset="-120"/>
                <a:cs typeface="Times New Roman"/>
              </a:rPr>
              <a:t>（</a:t>
            </a:r>
            <a:r>
              <a:rPr lang="zh-TW" altLang="zh-TW" b="1" kern="100" dirty="0" smtClean="0">
                <a:solidFill>
                  <a:srgbClr val="2F5496"/>
                </a:solidFill>
                <a:latin typeface="微軟正黑體" pitchFamily="34" charset="-120"/>
                <a:ea typeface="微軟正黑體" pitchFamily="34" charset="-120"/>
                <a:cs typeface="Times New Roman"/>
              </a:rPr>
              <a:t>引用</a:t>
            </a:r>
            <a:r>
              <a:rPr lang="zh-TW" altLang="zh-TW" b="1" kern="100" dirty="0">
                <a:solidFill>
                  <a:srgbClr val="2F5496"/>
                </a:solidFill>
                <a:latin typeface="微軟正黑體" pitchFamily="34" charset="-120"/>
                <a:ea typeface="微軟正黑體" pitchFamily="34" charset="-120"/>
                <a:cs typeface="Times New Roman"/>
              </a:rPr>
              <a:t>自：</a:t>
            </a:r>
            <a:r>
              <a:rPr lang="en-US" altLang="zh-TW" b="1" u="sng" kern="100" dirty="0" err="1">
                <a:solidFill>
                  <a:srgbClr val="034990"/>
                </a:solidFill>
                <a:latin typeface="微軟正黑體" pitchFamily="34" charset="-120"/>
                <a:ea typeface="微軟正黑體" pitchFamily="34" charset="-120"/>
                <a:cs typeface="Times New Roman"/>
                <a:hlinkClick r:id="rId3"/>
              </a:rPr>
              <a:t>TEDx</a:t>
            </a:r>
            <a:r>
              <a:rPr lang="en-US" altLang="zh-TW" b="1" u="sng" kern="100" dirty="0">
                <a:solidFill>
                  <a:srgbClr val="034990"/>
                </a:solidFill>
                <a:latin typeface="微軟正黑體" pitchFamily="34" charset="-120"/>
                <a:ea typeface="微軟正黑體" pitchFamily="34" charset="-120"/>
                <a:cs typeface="Times New Roman"/>
                <a:hlinkClick r:id="rId3"/>
              </a:rPr>
              <a:t> </a:t>
            </a:r>
            <a:r>
              <a:rPr lang="en-US" altLang="zh-TW" b="1" u="sng" kern="100" dirty="0" err="1">
                <a:solidFill>
                  <a:srgbClr val="034990"/>
                </a:solidFill>
                <a:latin typeface="微軟正黑體" pitchFamily="34" charset="-120"/>
                <a:ea typeface="微軟正黑體" pitchFamily="34" charset="-120"/>
                <a:cs typeface="Times New Roman"/>
                <a:hlinkClick r:id="rId3"/>
              </a:rPr>
              <a:t>Taipei</a:t>
            </a:r>
            <a:r>
              <a:rPr lang="en-US" altLang="zh-TW" b="1" u="sng" kern="100" dirty="0" err="1" smtClean="0">
                <a:solidFill>
                  <a:srgbClr val="034990"/>
                </a:solidFill>
                <a:latin typeface="微軟正黑體" pitchFamily="34" charset="-120"/>
                <a:ea typeface="微軟正黑體" pitchFamily="34" charset="-120"/>
                <a:cs typeface="Times New Roman"/>
                <a:hlinkClick r:id="rId3"/>
              </a:rPr>
              <a:t>網站</a:t>
            </a:r>
            <a:r>
              <a:rPr lang="zh-TW" altLang="en-US" b="1" kern="100" dirty="0">
                <a:latin typeface="微軟正黑體" pitchFamily="34" charset="-120"/>
                <a:ea typeface="微軟正黑體" pitchFamily="34" charset="-120"/>
                <a:cs typeface="Times New Roman"/>
              </a:rPr>
              <a:t>）</a:t>
            </a:r>
            <a:endParaRPr lang="zh-TW" altLang="zh-TW" b="1" kern="100" dirty="0">
              <a:latin typeface="微軟正黑體" pitchFamily="34" charset="-120"/>
              <a:ea typeface="微軟正黑體" pitchFamily="34" charset="-120"/>
              <a:cs typeface="Times New Roman"/>
            </a:endParaRPr>
          </a:p>
        </p:txBody>
      </p: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20263" y="436816"/>
            <a:ext cx="2749471" cy="707886"/>
          </a:xfrm>
          <a:prstGeom prst="rect">
            <a:avLst/>
          </a:prstGeom>
        </p:spPr>
        <p:txBody>
          <a:bodyPr wrap="none">
            <a:spAutoFit/>
          </a:bodyPr>
          <a:lstStyle/>
          <a:p>
            <a:pPr algn="just">
              <a:spcAft>
                <a:spcPts val="0"/>
              </a:spcAft>
            </a:pPr>
            <a:r>
              <a:rPr lang="zh-TW" altLang="zh-TW" sz="4000" b="1" kern="100" dirty="0">
                <a:latin typeface="Times New Roman"/>
                <a:ea typeface="微軟正黑體"/>
                <a:cs typeface="Times New Roman"/>
              </a:rPr>
              <a:t>程</a:t>
            </a:r>
            <a:r>
              <a:rPr lang="zh-TW" altLang="zh-TW" sz="3200" b="1" kern="100" dirty="0">
                <a:latin typeface="Times New Roman"/>
                <a:ea typeface="微軟正黑體"/>
                <a:cs typeface="Times New Roman"/>
              </a:rPr>
              <a:t>式語言種類</a:t>
            </a:r>
            <a:endParaRPr lang="zh-TW" altLang="zh-TW" sz="3200" kern="100" dirty="0">
              <a:cs typeface="Times New Roman"/>
            </a:endParaRPr>
          </a:p>
        </p:txBody>
      </p:sp>
      <p:sp>
        <p:nvSpPr>
          <p:cNvPr id="8" name="矩形 7"/>
          <p:cNvSpPr/>
          <p:nvPr/>
        </p:nvSpPr>
        <p:spPr>
          <a:xfrm>
            <a:off x="406573" y="2361868"/>
            <a:ext cx="11471144" cy="707886"/>
          </a:xfrm>
          <a:prstGeom prst="rect">
            <a:avLst/>
          </a:prstGeom>
        </p:spPr>
        <p:txBody>
          <a:bodyPr wrap="square">
            <a:spAutoFit/>
          </a:bodyPr>
          <a:lstStyle/>
          <a:p>
            <a:pPr marL="72000" indent="457200" algn="just">
              <a:lnSpc>
                <a:spcPts val="2400"/>
              </a:lnSpc>
            </a:pPr>
            <a:r>
              <a:rPr lang="zh-TW" altLang="zh-TW" b="1" dirty="0">
                <a:latin typeface="微軟正黑體" pitchFamily="34" charset="-120"/>
                <a:ea typeface="微軟正黑體" pitchFamily="34" charset="-120"/>
                <a:cs typeface="Times New Roman"/>
              </a:rPr>
              <a:t>常見的高階語言有</a:t>
            </a:r>
            <a:r>
              <a:rPr lang="en-US" altLang="zh-TW" b="1" dirty="0">
                <a:latin typeface="微軟正黑體" pitchFamily="34" charset="-120"/>
                <a:ea typeface="微軟正黑體" pitchFamily="34" charset="-120"/>
              </a:rPr>
              <a:t>C</a:t>
            </a:r>
            <a:r>
              <a:rPr lang="zh-TW" altLang="zh-TW" b="1" dirty="0">
                <a:latin typeface="微軟正黑體" pitchFamily="34" charset="-120"/>
                <a:ea typeface="微軟正黑體" pitchFamily="34" charset="-120"/>
                <a:cs typeface="Times New Roman"/>
              </a:rPr>
              <a:t>、</a:t>
            </a:r>
            <a:r>
              <a:rPr lang="en-US" altLang="zh-TW" b="1" dirty="0">
                <a:latin typeface="微軟正黑體" pitchFamily="34" charset="-120"/>
                <a:ea typeface="微軟正黑體" pitchFamily="34" charset="-120"/>
              </a:rPr>
              <a:t>C++</a:t>
            </a:r>
            <a:r>
              <a:rPr lang="zh-TW" altLang="zh-TW" b="1" dirty="0">
                <a:latin typeface="微軟正黑體" pitchFamily="34" charset="-120"/>
                <a:ea typeface="微軟正黑體" pitchFamily="34" charset="-120"/>
                <a:cs typeface="Times New Roman"/>
              </a:rPr>
              <a:t>、</a:t>
            </a:r>
            <a:r>
              <a:rPr lang="en-US" altLang="zh-TW" b="1" dirty="0">
                <a:latin typeface="微軟正黑體" pitchFamily="34" charset="-120"/>
                <a:ea typeface="微軟正黑體" pitchFamily="34" charset="-120"/>
              </a:rPr>
              <a:t>JAVA</a:t>
            </a:r>
            <a:r>
              <a:rPr lang="zh-TW" altLang="zh-TW" b="1" dirty="0">
                <a:latin typeface="微軟正黑體" pitchFamily="34" charset="-120"/>
                <a:ea typeface="微軟正黑體" pitchFamily="34" charset="-120"/>
                <a:cs typeface="Times New Roman"/>
              </a:rPr>
              <a:t>、</a:t>
            </a:r>
            <a:r>
              <a:rPr lang="en-US" altLang="zh-TW" b="1" dirty="0">
                <a:latin typeface="微軟正黑體" pitchFamily="34" charset="-120"/>
                <a:ea typeface="微軟正黑體" pitchFamily="34" charset="-120"/>
              </a:rPr>
              <a:t>Python</a:t>
            </a:r>
            <a:r>
              <a:rPr lang="zh-TW" altLang="zh-TW" b="1" dirty="0">
                <a:latin typeface="微軟正黑體" pitchFamily="34" charset="-120"/>
                <a:ea typeface="微軟正黑體" pitchFamily="34" charset="-120"/>
                <a:cs typeface="Times New Roman"/>
              </a:rPr>
              <a:t>、</a:t>
            </a:r>
            <a:r>
              <a:rPr lang="en-US" altLang="zh-TW" b="1" dirty="0">
                <a:latin typeface="微軟正黑體" pitchFamily="34" charset="-120"/>
                <a:ea typeface="微軟正黑體" pitchFamily="34" charset="-120"/>
              </a:rPr>
              <a:t>PHP</a:t>
            </a:r>
            <a:r>
              <a:rPr lang="zh-TW" altLang="zh-TW" b="1" dirty="0">
                <a:latin typeface="微軟正黑體" pitchFamily="34" charset="-120"/>
                <a:ea typeface="微軟正黑體" pitchFamily="34" charset="-120"/>
                <a:cs typeface="Times New Roman"/>
              </a:rPr>
              <a:t>等等。這些高階語言的樣貌往往類似數學表示式的型態，例如下列一段</a:t>
            </a:r>
            <a:r>
              <a:rPr lang="en-US" altLang="zh-TW" b="1" dirty="0">
                <a:latin typeface="微軟正黑體" pitchFamily="34" charset="-120"/>
                <a:ea typeface="微軟正黑體" pitchFamily="34" charset="-120"/>
              </a:rPr>
              <a:t>Python</a:t>
            </a:r>
            <a:r>
              <a:rPr lang="zh-TW" altLang="zh-TW" b="1" dirty="0">
                <a:latin typeface="微軟正黑體" pitchFamily="34" charset="-120"/>
                <a:ea typeface="微軟正黑體" pitchFamily="34" charset="-120"/>
                <a:cs typeface="Times New Roman"/>
              </a:rPr>
              <a:t>語言所撰寫的程式，將兩個數值相加後輸出。</a:t>
            </a:r>
            <a:endParaRPr lang="zh-TW" altLang="en-US" b="1" dirty="0">
              <a:latin typeface="微軟正黑體" pitchFamily="34" charset="-120"/>
              <a:ea typeface="微軟正黑體" pitchFamily="34" charset="-120"/>
            </a:endParaRPr>
          </a:p>
        </p:txBody>
      </p:sp>
      <p:pic>
        <p:nvPicPr>
          <p:cNvPr id="9" name="圖片 8"/>
          <p:cNvPicPr/>
          <p:nvPr/>
        </p:nvPicPr>
        <p:blipFill>
          <a:blip r:embed="rId3"/>
          <a:stretch>
            <a:fillRect/>
          </a:stretch>
        </p:blipFill>
        <p:spPr>
          <a:xfrm>
            <a:off x="569583" y="3313518"/>
            <a:ext cx="5118924" cy="2392702"/>
          </a:xfrm>
          <a:prstGeom prst="rect">
            <a:avLst/>
          </a:prstGeom>
          <a:effectLst>
            <a:outerShdw blurRad="50800" dist="38100" dir="2700000" algn="tl" rotWithShape="0">
              <a:prstClr val="black">
                <a:alpha val="40000"/>
              </a:prstClr>
            </a:outerShdw>
          </a:effectLst>
        </p:spPr>
      </p:pic>
      <p:pic>
        <p:nvPicPr>
          <p:cNvPr id="10" name="圖片 9"/>
          <p:cNvPicPr/>
          <p:nvPr/>
        </p:nvPicPr>
        <p:blipFill>
          <a:blip r:embed="rId4"/>
          <a:stretch>
            <a:fillRect/>
          </a:stretch>
        </p:blipFill>
        <p:spPr>
          <a:xfrm>
            <a:off x="6584138" y="3098071"/>
            <a:ext cx="4746609" cy="2823596"/>
          </a:xfrm>
          <a:prstGeom prst="rect">
            <a:avLst/>
          </a:prstGeom>
          <a:effectLst>
            <a:outerShdw blurRad="50800" dist="38100" dir="2700000" algn="tl" rotWithShape="0">
              <a:prstClr val="black">
                <a:alpha val="40000"/>
              </a:prstClr>
            </a:outerShdw>
          </a:effectLst>
        </p:spPr>
      </p:pic>
      <p:sp>
        <p:nvSpPr>
          <p:cNvPr id="11" name="等腰三角形 10"/>
          <p:cNvSpPr/>
          <p:nvPr/>
        </p:nvSpPr>
        <p:spPr>
          <a:xfrm>
            <a:off x="1367663" y="607406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557844" y="5982012"/>
            <a:ext cx="2609176" cy="400110"/>
          </a:xfrm>
          <a:prstGeom prst="rect">
            <a:avLst/>
          </a:prstGeom>
        </p:spPr>
        <p:txBody>
          <a:bodyPr wrap="none">
            <a:spAutoFit/>
          </a:bodyPr>
          <a:lstStyle/>
          <a:p>
            <a:pPr algn="ctr">
              <a:spcAft>
                <a:spcPts val="0"/>
              </a:spcAft>
            </a:pPr>
            <a:r>
              <a:rPr lang="en-US" altLang="zh-TW" b="1" kern="100" dirty="0">
                <a:latin typeface="微軟正黑體" pitchFamily="34" charset="-120"/>
                <a:ea typeface="微軟正黑體" pitchFamily="34" charset="-120"/>
                <a:cs typeface="Times New Roman"/>
              </a:rPr>
              <a:t>Python</a:t>
            </a:r>
            <a:r>
              <a:rPr lang="zh-TW" altLang="zh-TW" b="1" kern="100" dirty="0">
                <a:latin typeface="微軟正黑體" pitchFamily="34" charset="-120"/>
                <a:ea typeface="微軟正黑體" pitchFamily="34" charset="-120"/>
                <a:cs typeface="Times New Roman"/>
              </a:rPr>
              <a:t>程式撰寫範例</a:t>
            </a:r>
          </a:p>
        </p:txBody>
      </p:sp>
      <p:sp>
        <p:nvSpPr>
          <p:cNvPr id="13" name="矩形 12"/>
          <p:cNvSpPr/>
          <p:nvPr/>
        </p:nvSpPr>
        <p:spPr>
          <a:xfrm>
            <a:off x="7895382" y="5982012"/>
            <a:ext cx="2609176" cy="400110"/>
          </a:xfrm>
          <a:prstGeom prst="rect">
            <a:avLst/>
          </a:prstGeom>
        </p:spPr>
        <p:txBody>
          <a:bodyPr wrap="none">
            <a:spAutoFit/>
          </a:bodyPr>
          <a:lstStyle/>
          <a:p>
            <a:r>
              <a:rPr lang="en-US" altLang="zh-TW" b="1" dirty="0">
                <a:latin typeface="微軟正黑體" pitchFamily="34" charset="-120"/>
                <a:ea typeface="微軟正黑體" pitchFamily="34" charset="-120"/>
                <a:cs typeface="Times New Roman" pitchFamily="18" charset="0"/>
              </a:rPr>
              <a:t>Python</a:t>
            </a:r>
            <a:r>
              <a:rPr lang="zh-TW" altLang="zh-TW" b="1" dirty="0">
                <a:latin typeface="微軟正黑體" pitchFamily="34" charset="-120"/>
                <a:ea typeface="微軟正黑體" pitchFamily="34" charset="-120"/>
                <a:cs typeface="Times New Roman" pitchFamily="18" charset="0"/>
              </a:rPr>
              <a:t>程式執行結果</a:t>
            </a:r>
          </a:p>
        </p:txBody>
      </p:sp>
      <p:sp>
        <p:nvSpPr>
          <p:cNvPr id="14" name="等腰三角形 13"/>
          <p:cNvSpPr/>
          <p:nvPr/>
        </p:nvSpPr>
        <p:spPr>
          <a:xfrm>
            <a:off x="7679382" y="607406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06573" y="1319907"/>
            <a:ext cx="11471144" cy="1015663"/>
          </a:xfrm>
          <a:prstGeom prst="rect">
            <a:avLst/>
          </a:prstGeom>
        </p:spPr>
        <p:txBody>
          <a:bodyPr wrap="square">
            <a:spAutoFit/>
          </a:bodyPr>
          <a:lstStyle/>
          <a:p>
            <a:pPr marL="72000" indent="457200" algn="just">
              <a:lnSpc>
                <a:spcPts val="2400"/>
              </a:lnSpc>
            </a:pPr>
            <a:r>
              <a:rPr lang="zh-TW" altLang="zh-TW" b="1" dirty="0">
                <a:latin typeface="微軟正黑體" pitchFamily="34" charset="-120"/>
                <a:ea typeface="微軟正黑體" pitchFamily="34" charset="-120"/>
                <a:cs typeface="Times New Roman"/>
              </a:rPr>
              <a:t>應用程式是由一連串的機器指令所構成，電腦或是智慧型手機的指令處理單元按照指令進行運算或是工作，這些機器的開關訊號是讓人很難直接理解或看懂，</a:t>
            </a:r>
            <a:r>
              <a:rPr lang="zh-TW" altLang="zh-TW" b="1" dirty="0">
                <a:solidFill>
                  <a:srgbClr val="C45911"/>
                </a:solidFill>
                <a:latin typeface="微軟正黑體" pitchFamily="34" charset="-120"/>
                <a:ea typeface="微軟正黑體" pitchFamily="34" charset="-120"/>
                <a:cs typeface="Times New Roman"/>
              </a:rPr>
              <a:t>因此有各種高階語言的出現，讓程式設計變成較容易的工作</a:t>
            </a:r>
            <a:r>
              <a:rPr lang="zh-TW" altLang="zh-TW" b="1" dirty="0">
                <a:latin typeface="微軟正黑體" pitchFamily="34" charset="-120"/>
                <a:ea typeface="微軟正黑體" pitchFamily="34" charset="-120"/>
                <a:cs typeface="Times New Roman"/>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34566" y="1269554"/>
            <a:ext cx="11543151" cy="1938992"/>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對於非資訊相關的學生來說，</a:t>
            </a:r>
            <a:r>
              <a:rPr lang="zh-TW" altLang="zh-TW" b="1" kern="100" dirty="0" smtClean="0">
                <a:latin typeface="微軟正黑體" pitchFamily="34" charset="-120"/>
                <a:ea typeface="微軟正黑體" pitchFamily="34" charset="-120"/>
                <a:cs typeface="Times New Roman"/>
              </a:rPr>
              <a:t>上</a:t>
            </a:r>
            <a:r>
              <a:rPr lang="zh-TW" altLang="en-US" b="1" kern="100" dirty="0" smtClean="0">
                <a:latin typeface="微軟正黑體" pitchFamily="34" charset="-120"/>
                <a:ea typeface="微軟正黑體" pitchFamily="34" charset="-120"/>
                <a:cs typeface="Times New Roman"/>
              </a:rPr>
              <a:t>頁</a:t>
            </a:r>
            <a:r>
              <a:rPr lang="zh-TW" altLang="zh-TW" b="1" kern="100" dirty="0" smtClean="0">
                <a:latin typeface="微軟正黑體" pitchFamily="34" charset="-120"/>
                <a:ea typeface="微軟正黑體" pitchFamily="34" charset="-120"/>
                <a:cs typeface="Times New Roman"/>
              </a:rPr>
              <a:t>的</a:t>
            </a:r>
            <a:r>
              <a:rPr lang="zh-TW" altLang="zh-TW" b="1" kern="100" dirty="0">
                <a:latin typeface="微軟正黑體" pitchFamily="34" charset="-120"/>
                <a:ea typeface="微軟正黑體" pitchFamily="34" charset="-120"/>
                <a:cs typeface="Times New Roman"/>
              </a:rPr>
              <a:t>程式語言往往需要熟悉指令，避免因為打錯字導致程式出現無法執行的窘況，也因為文字式的描述容易產生隔閡，所以有了圖像化程式設計語言（</a:t>
            </a:r>
            <a:r>
              <a:rPr lang="en-US" altLang="zh-TW" b="1" kern="100" dirty="0">
                <a:latin typeface="微軟正黑體" pitchFamily="34" charset="-120"/>
                <a:ea typeface="微軟正黑體" pitchFamily="34" charset="-120"/>
                <a:cs typeface="Times New Roman"/>
              </a:rPr>
              <a:t>Visual Programming Language</a:t>
            </a:r>
            <a:r>
              <a:rPr lang="zh-TW" altLang="zh-TW" b="1" kern="100" dirty="0">
                <a:latin typeface="微軟正黑體" pitchFamily="34" charset="-120"/>
                <a:ea typeface="微軟正黑體" pitchFamily="34" charset="-120"/>
                <a:cs typeface="Times New Roman"/>
              </a:rPr>
              <a:t>）的出現，其中較為有名的為由美國麻省理工學院媒體實驗室 （</a:t>
            </a:r>
            <a:r>
              <a:rPr lang="en-US" altLang="zh-TW" b="1" kern="100" dirty="0">
                <a:latin typeface="微軟正黑體" pitchFamily="34" charset="-120"/>
                <a:ea typeface="微軟正黑體" pitchFamily="34" charset="-120"/>
                <a:cs typeface="Times New Roman"/>
              </a:rPr>
              <a:t>MIT Media Lab</a:t>
            </a:r>
            <a:r>
              <a:rPr lang="zh-TW" altLang="zh-TW" b="1" kern="100" dirty="0">
                <a:latin typeface="微軟正黑體" pitchFamily="34" charset="-120"/>
                <a:ea typeface="微軟正黑體" pitchFamily="34" charset="-120"/>
                <a:cs typeface="Times New Roman"/>
              </a:rPr>
              <a:t>）終身幼稚園團隊 （</a:t>
            </a:r>
            <a:r>
              <a:rPr lang="en-US" altLang="zh-TW" b="1" kern="100" dirty="0">
                <a:latin typeface="微軟正黑體" pitchFamily="34" charset="-120"/>
                <a:ea typeface="微軟正黑體" pitchFamily="34" charset="-120"/>
                <a:cs typeface="Times New Roman"/>
              </a:rPr>
              <a:t>Lifelong Kindergarten Group</a:t>
            </a:r>
            <a:r>
              <a:rPr lang="zh-TW" altLang="zh-TW" b="1" kern="100" dirty="0">
                <a:latin typeface="微軟正黑體" pitchFamily="34" charset="-120"/>
                <a:ea typeface="微軟正黑體" pitchFamily="34" charset="-120"/>
                <a:cs typeface="Times New Roman"/>
              </a:rPr>
              <a:t>）所開發的創意程式工具，只要有網路和瀏覽器，就能寫程式！雖然主要是為</a:t>
            </a:r>
            <a:r>
              <a:rPr lang="en-US" altLang="zh-TW" b="1" kern="100" dirty="0">
                <a:latin typeface="微軟正黑體" pitchFamily="34" charset="-120"/>
                <a:ea typeface="微軟正黑體" pitchFamily="34" charset="-120"/>
                <a:cs typeface="Times New Roman"/>
              </a:rPr>
              <a:t> 8 </a:t>
            </a:r>
            <a:r>
              <a:rPr lang="zh-TW" altLang="zh-TW" b="1" kern="100" dirty="0">
                <a:latin typeface="微軟正黑體" pitchFamily="34" charset="-120"/>
                <a:ea typeface="微軟正黑體" pitchFamily="34" charset="-120"/>
                <a:cs typeface="Times New Roman"/>
              </a:rPr>
              <a:t>到</a:t>
            </a:r>
            <a:r>
              <a:rPr lang="en-US" altLang="zh-TW" b="1" kern="100" dirty="0">
                <a:latin typeface="微軟正黑體" pitchFamily="34" charset="-120"/>
                <a:ea typeface="微軟正黑體" pitchFamily="34" charset="-120"/>
                <a:cs typeface="Times New Roman"/>
              </a:rPr>
              <a:t> 16 </a:t>
            </a:r>
            <a:r>
              <a:rPr lang="zh-TW" altLang="zh-TW" b="1" kern="100" dirty="0">
                <a:latin typeface="微軟正黑體" pitchFamily="34" charset="-120"/>
                <a:ea typeface="微軟正黑體" pitchFamily="34" charset="-120"/>
                <a:cs typeface="Times New Roman"/>
              </a:rPr>
              <a:t>歲的孩子所設計，但也適合任何年齡層的人使用</a:t>
            </a:r>
            <a:r>
              <a:rPr lang="en-US" altLang="zh-TW" b="1" kern="100" dirty="0">
                <a:latin typeface="微軟正黑體" pitchFamily="34" charset="-120"/>
                <a:ea typeface="微軟正黑體" pitchFamily="34" charset="-120"/>
                <a:cs typeface="Times New Roman"/>
              </a:rPr>
              <a:t> </a:t>
            </a:r>
            <a:r>
              <a:rPr lang="zh-TW" altLang="en-US" b="1" kern="100" dirty="0" smtClean="0">
                <a:latin typeface="微軟正黑體" pitchFamily="34" charset="-120"/>
                <a:ea typeface="微軟正黑體" pitchFamily="34" charset="-120"/>
                <a:cs typeface="Times New Roman"/>
              </a:rPr>
              <a:t>（</a:t>
            </a:r>
            <a:r>
              <a:rPr lang="zh-TW" altLang="zh-TW" b="1" kern="100" dirty="0" smtClean="0">
                <a:solidFill>
                  <a:srgbClr val="2F5496"/>
                </a:solidFill>
                <a:latin typeface="微軟正黑體" pitchFamily="34" charset="-120"/>
                <a:ea typeface="微軟正黑體" pitchFamily="34" charset="-120"/>
                <a:cs typeface="Times New Roman"/>
              </a:rPr>
              <a:t>引用</a:t>
            </a:r>
            <a:r>
              <a:rPr lang="zh-TW" altLang="zh-TW" b="1" kern="100" dirty="0">
                <a:solidFill>
                  <a:srgbClr val="2F5496"/>
                </a:solidFill>
                <a:latin typeface="微軟正黑體" pitchFamily="34" charset="-120"/>
                <a:ea typeface="微軟正黑體" pitchFamily="34" charset="-120"/>
                <a:cs typeface="Times New Roman"/>
              </a:rPr>
              <a:t>自：</a:t>
            </a:r>
            <a:r>
              <a:rPr lang="en-US" altLang="zh-TW" b="1" u="sng" kern="100" dirty="0" err="1">
                <a:solidFill>
                  <a:srgbClr val="034990"/>
                </a:solidFill>
                <a:latin typeface="微軟正黑體" pitchFamily="34" charset="-120"/>
                <a:ea typeface="微軟正黑體" pitchFamily="34" charset="-120"/>
                <a:cs typeface="Times New Roman"/>
                <a:hlinkClick r:id="rId3"/>
              </a:rPr>
              <a:t>Inside</a:t>
            </a:r>
            <a:r>
              <a:rPr lang="en-US" altLang="zh-TW" b="1" u="sng" kern="100" dirty="0" err="1" smtClean="0">
                <a:solidFill>
                  <a:srgbClr val="034990"/>
                </a:solidFill>
                <a:latin typeface="微軟正黑體" pitchFamily="34" charset="-120"/>
                <a:ea typeface="微軟正黑體" pitchFamily="34" charset="-120"/>
                <a:cs typeface="Times New Roman"/>
                <a:hlinkClick r:id="rId3"/>
              </a:rPr>
              <a:t>網站</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a:t>
            </a:r>
            <a:r>
              <a:rPr lang="zh-TW" altLang="zh-TW" b="1" kern="100" dirty="0">
                <a:latin typeface="微軟正黑體" pitchFamily="34" charset="-120"/>
                <a:ea typeface="微軟正黑體" pitchFamily="34" charset="-120"/>
                <a:cs typeface="Times New Roman"/>
              </a:rPr>
              <a:t>程式設計畫面如下，設計者可以在未記住指令的情況下，編寫應用程式。</a:t>
            </a:r>
          </a:p>
        </p:txBody>
      </p:sp>
      <p:pic>
        <p:nvPicPr>
          <p:cNvPr id="9" name="圖片 8"/>
          <p:cNvPicPr/>
          <p:nvPr/>
        </p:nvPicPr>
        <p:blipFill>
          <a:blip r:embed="rId4"/>
          <a:stretch>
            <a:fillRect/>
          </a:stretch>
        </p:blipFill>
        <p:spPr>
          <a:xfrm>
            <a:off x="3346368" y="3227523"/>
            <a:ext cx="5497677" cy="3234546"/>
          </a:xfrm>
          <a:prstGeom prst="rect">
            <a:avLst/>
          </a:prstGeom>
        </p:spPr>
      </p:pic>
      <p:sp>
        <p:nvSpPr>
          <p:cNvPr id="10" name="矩形 9"/>
          <p:cNvSpPr/>
          <p:nvPr/>
        </p:nvSpPr>
        <p:spPr>
          <a:xfrm>
            <a:off x="120263" y="436816"/>
            <a:ext cx="2749471" cy="707886"/>
          </a:xfrm>
          <a:prstGeom prst="rect">
            <a:avLst/>
          </a:prstGeom>
        </p:spPr>
        <p:txBody>
          <a:bodyPr wrap="none">
            <a:spAutoFit/>
          </a:bodyPr>
          <a:lstStyle/>
          <a:p>
            <a:pPr algn="just">
              <a:spcAft>
                <a:spcPts val="0"/>
              </a:spcAft>
            </a:pPr>
            <a:r>
              <a:rPr lang="zh-TW" altLang="zh-TW" sz="4000" b="1" kern="100" dirty="0">
                <a:latin typeface="Times New Roman"/>
                <a:ea typeface="微軟正黑體"/>
                <a:cs typeface="Times New Roman"/>
              </a:rPr>
              <a:t>程</a:t>
            </a:r>
            <a:r>
              <a:rPr lang="zh-TW" altLang="zh-TW" sz="3200" b="1" kern="100" dirty="0">
                <a:latin typeface="Times New Roman"/>
                <a:ea typeface="微軟正黑體"/>
                <a:cs typeface="Times New Roman"/>
              </a:rPr>
              <a:t>式語言種類</a:t>
            </a:r>
            <a:endParaRPr lang="zh-TW" altLang="zh-TW" sz="3200" kern="100" dirty="0">
              <a:cs typeface="Times New Roman"/>
            </a:endParaRPr>
          </a:p>
        </p:txBody>
      </p: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06573" y="1269554"/>
            <a:ext cx="11471143" cy="1938992"/>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關於智慧型手持裝置</a:t>
            </a:r>
            <a:r>
              <a:rPr lang="en-US" altLang="zh-TW" b="1" kern="100" dirty="0">
                <a:latin typeface="微軟正黑體" pitchFamily="34" charset="-120"/>
                <a:ea typeface="微軟正黑體" pitchFamily="34" charset="-120"/>
                <a:cs typeface="Times New Roman"/>
              </a:rPr>
              <a:t>(</a:t>
            </a:r>
            <a:r>
              <a:rPr lang="zh-TW" altLang="zh-TW" b="1" kern="100" dirty="0">
                <a:latin typeface="微軟正黑體" pitchFamily="34" charset="-120"/>
                <a:ea typeface="微軟正黑體" pitchFamily="34" charset="-120"/>
                <a:cs typeface="Times New Roman"/>
              </a:rPr>
              <a:t>智慧型手機</a:t>
            </a:r>
            <a:r>
              <a:rPr lang="en-US" altLang="zh-TW" b="1" kern="100" dirty="0">
                <a:latin typeface="微軟正黑體" pitchFamily="34" charset="-120"/>
                <a:ea typeface="微軟正黑體" pitchFamily="34" charset="-120"/>
                <a:cs typeface="Times New Roman"/>
              </a:rPr>
              <a:t>)</a:t>
            </a:r>
            <a:r>
              <a:rPr lang="zh-TW" altLang="zh-TW" b="1" kern="100" dirty="0">
                <a:latin typeface="微軟正黑體" pitchFamily="34" charset="-120"/>
                <a:ea typeface="微軟正黑體" pitchFamily="34" charset="-120"/>
                <a:cs typeface="Times New Roman"/>
              </a:rPr>
              <a:t>上的應用程式</a:t>
            </a: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開發語言，</a:t>
            </a:r>
            <a:r>
              <a:rPr lang="zh-TW" altLang="zh-TW" b="1" kern="100" dirty="0">
                <a:solidFill>
                  <a:srgbClr val="C45911"/>
                </a:solidFill>
                <a:latin typeface="微軟正黑體" pitchFamily="34" charset="-120"/>
                <a:ea typeface="微軟正黑體" pitchFamily="34" charset="-120"/>
                <a:cs typeface="Times New Roman"/>
              </a:rPr>
              <a:t>可分為</a:t>
            </a:r>
            <a:r>
              <a:rPr lang="en-US" altLang="zh-TW" b="1" kern="100" dirty="0">
                <a:solidFill>
                  <a:srgbClr val="C45911"/>
                </a:solidFill>
                <a:latin typeface="微軟正黑體" pitchFamily="34" charset="-120"/>
                <a:ea typeface="微軟正黑體" pitchFamily="34" charset="-120"/>
                <a:cs typeface="Times New Roman"/>
              </a:rPr>
              <a:t>Apple </a:t>
            </a:r>
            <a:r>
              <a:rPr lang="en-US" altLang="zh-TW" b="1" kern="100" dirty="0" err="1" smtClean="0">
                <a:solidFill>
                  <a:srgbClr val="C45911"/>
                </a:solidFill>
                <a:latin typeface="微軟正黑體" pitchFamily="34" charset="-120"/>
                <a:ea typeface="微軟正黑體" pitchFamily="34" charset="-120"/>
                <a:cs typeface="Times New Roman"/>
              </a:rPr>
              <a:t>iOS</a:t>
            </a:r>
            <a:r>
              <a:rPr lang="zh-TW" altLang="en-US" b="1" kern="100" dirty="0" smtClean="0">
                <a:solidFill>
                  <a:srgbClr val="C45911"/>
                </a:solidFill>
                <a:latin typeface="微軟正黑體" pitchFamily="34" charset="-120"/>
                <a:ea typeface="微軟正黑體" pitchFamily="34" charset="-120"/>
                <a:cs typeface="Times New Roman"/>
              </a:rPr>
              <a:t> </a:t>
            </a:r>
            <a:r>
              <a:rPr lang="zh-TW" altLang="zh-TW" b="1" kern="100" dirty="0" smtClean="0">
                <a:solidFill>
                  <a:srgbClr val="C45911"/>
                </a:solidFill>
                <a:latin typeface="微軟正黑體" pitchFamily="34" charset="-120"/>
                <a:ea typeface="微軟正黑體" pitchFamily="34" charset="-120"/>
                <a:cs typeface="Times New Roman"/>
              </a:rPr>
              <a:t>與</a:t>
            </a:r>
            <a:r>
              <a:rPr lang="zh-TW" altLang="en-US" b="1" kern="100" dirty="0" smtClean="0">
                <a:solidFill>
                  <a:srgbClr val="C45911"/>
                </a:solidFill>
                <a:latin typeface="微軟正黑體" pitchFamily="34" charset="-120"/>
                <a:ea typeface="微軟正黑體" pitchFamily="34" charset="-120"/>
                <a:cs typeface="Times New Roman"/>
              </a:rPr>
              <a:t> </a:t>
            </a:r>
            <a:r>
              <a:rPr lang="en-US" altLang="zh-TW" b="1" kern="100" dirty="0" smtClean="0">
                <a:solidFill>
                  <a:srgbClr val="C45911"/>
                </a:solidFill>
                <a:latin typeface="微軟正黑體" pitchFamily="34" charset="-120"/>
                <a:ea typeface="微軟正黑體" pitchFamily="34" charset="-120"/>
                <a:cs typeface="Times New Roman"/>
              </a:rPr>
              <a:t>Google </a:t>
            </a:r>
            <a:r>
              <a:rPr lang="en-US" altLang="zh-TW" b="1" kern="100" dirty="0">
                <a:solidFill>
                  <a:srgbClr val="C45911"/>
                </a:solidFill>
                <a:latin typeface="微軟正黑體" pitchFamily="34" charset="-120"/>
                <a:ea typeface="微軟正黑體" pitchFamily="34" charset="-120"/>
                <a:cs typeface="Times New Roman"/>
              </a:rPr>
              <a:t>Android</a:t>
            </a:r>
            <a:r>
              <a:rPr lang="zh-TW" altLang="zh-TW" b="1" kern="100" dirty="0">
                <a:solidFill>
                  <a:srgbClr val="C45911"/>
                </a:solidFill>
                <a:latin typeface="微軟正黑體" pitchFamily="34" charset="-120"/>
                <a:ea typeface="微軟正黑體" pitchFamily="34" charset="-120"/>
                <a:cs typeface="Times New Roman"/>
              </a:rPr>
              <a:t>兩大作業環境類別</a:t>
            </a:r>
            <a:r>
              <a:rPr lang="zh-TW" altLang="zh-TW" b="1" kern="100" dirty="0">
                <a:latin typeface="微軟正黑體" pitchFamily="34" charset="-120"/>
                <a:ea typeface="微軟正黑體" pitchFamily="34" charset="-120"/>
                <a:cs typeface="Times New Roman"/>
              </a:rPr>
              <a:t>。</a:t>
            </a:r>
          </a:p>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就</a:t>
            </a:r>
            <a:r>
              <a:rPr lang="en-US" altLang="zh-TW" b="1" kern="100" dirty="0">
                <a:latin typeface="微軟正黑體" pitchFamily="34" charset="-120"/>
                <a:ea typeface="微軟正黑體" pitchFamily="34" charset="-120"/>
                <a:cs typeface="Times New Roman"/>
              </a:rPr>
              <a:t>Apple </a:t>
            </a:r>
            <a:r>
              <a:rPr lang="en-US" altLang="zh-TW" b="1" kern="100" dirty="0" err="1">
                <a:latin typeface="微軟正黑體" pitchFamily="34" charset="-120"/>
                <a:ea typeface="微軟正黑體" pitchFamily="34" charset="-120"/>
                <a:cs typeface="Times New Roman"/>
              </a:rPr>
              <a:t>iOS</a:t>
            </a:r>
            <a:r>
              <a:rPr lang="en-US" altLang="zh-TW" b="1" kern="100" dirty="0">
                <a:latin typeface="微軟正黑體" pitchFamily="34" charset="-120"/>
                <a:ea typeface="微軟正黑體" pitchFamily="34" charset="-120"/>
                <a:cs typeface="Times New Roman"/>
              </a:rPr>
              <a:t> </a:t>
            </a:r>
            <a:r>
              <a:rPr lang="zh-TW" altLang="zh-TW" b="1" kern="100" dirty="0">
                <a:latin typeface="微軟正黑體" pitchFamily="34" charset="-120"/>
                <a:ea typeface="微軟正黑體" pitchFamily="34" charset="-120"/>
                <a:cs typeface="Times New Roman"/>
              </a:rPr>
              <a:t>來說，官方的程式工具為</a:t>
            </a:r>
            <a:r>
              <a:rPr lang="en-US" altLang="zh-TW" b="1" kern="100" dirty="0" err="1">
                <a:latin typeface="微軟正黑體" pitchFamily="34" charset="-120"/>
                <a:ea typeface="微軟正黑體" pitchFamily="34" charset="-120"/>
                <a:cs typeface="Times New Roman"/>
              </a:rPr>
              <a:t>Xcode</a:t>
            </a:r>
            <a:r>
              <a:rPr lang="zh-TW" altLang="zh-TW" b="1" kern="100" dirty="0">
                <a:latin typeface="微軟正黑體" pitchFamily="34" charset="-120"/>
                <a:ea typeface="微軟正黑體" pitchFamily="34" charset="-120"/>
                <a:cs typeface="Times New Roman"/>
              </a:rPr>
              <a:t>，使用的語言為</a:t>
            </a:r>
            <a:r>
              <a:rPr lang="en-US" altLang="zh-TW" b="1" kern="100" dirty="0">
                <a:latin typeface="微軟正黑體" pitchFamily="34" charset="-120"/>
                <a:ea typeface="微軟正黑體" pitchFamily="34" charset="-120"/>
                <a:cs typeface="Times New Roman"/>
              </a:rPr>
              <a:t> Objective C (</a:t>
            </a:r>
            <a:r>
              <a:rPr lang="zh-TW" altLang="zh-TW" b="1" kern="100" dirty="0">
                <a:latin typeface="微軟正黑體" pitchFamily="34" charset="-120"/>
                <a:ea typeface="微軟正黑體" pitchFamily="34" charset="-120"/>
                <a:cs typeface="Times New Roman"/>
              </a:rPr>
              <a:t>類似</a:t>
            </a:r>
            <a:r>
              <a:rPr lang="en-US" altLang="zh-TW" b="1" kern="100" dirty="0">
                <a:latin typeface="微軟正黑體" pitchFamily="34" charset="-120"/>
                <a:ea typeface="微軟正黑體" pitchFamily="34" charset="-120"/>
                <a:cs typeface="Times New Roman"/>
              </a:rPr>
              <a:t>C++)</a:t>
            </a:r>
            <a:r>
              <a:rPr lang="zh-TW" altLang="zh-TW" b="1" kern="100" dirty="0">
                <a:latin typeface="微軟正黑體" pitchFamily="34" charset="-120"/>
                <a:ea typeface="微軟正黑體" pitchFamily="34" charset="-120"/>
                <a:cs typeface="Times New Roman"/>
              </a:rPr>
              <a:t>或 </a:t>
            </a:r>
            <a:r>
              <a:rPr lang="en-US" altLang="zh-TW" b="1" kern="100" dirty="0">
                <a:latin typeface="微軟正黑體" pitchFamily="34" charset="-120"/>
                <a:ea typeface="微軟正黑體" pitchFamily="34" charset="-120"/>
                <a:cs typeface="Times New Roman"/>
              </a:rPr>
              <a:t>Swift(</a:t>
            </a:r>
            <a:r>
              <a:rPr lang="zh-TW" altLang="zh-TW" b="1" kern="100" dirty="0">
                <a:latin typeface="微軟正黑體" pitchFamily="34" charset="-120"/>
                <a:ea typeface="微軟正黑體" pitchFamily="34" charset="-120"/>
                <a:cs typeface="Times New Roman"/>
              </a:rPr>
              <a:t>類似</a:t>
            </a:r>
            <a:r>
              <a:rPr lang="en-US" altLang="zh-TW" b="1" kern="100" dirty="0">
                <a:latin typeface="微軟正黑體" pitchFamily="34" charset="-120"/>
                <a:ea typeface="微軟正黑體" pitchFamily="34" charset="-120"/>
                <a:cs typeface="Times New Roman"/>
              </a:rPr>
              <a:t>JAVA)</a:t>
            </a:r>
            <a:r>
              <a:rPr lang="zh-TW" altLang="zh-TW" b="1" kern="100" dirty="0" smtClean="0">
                <a:latin typeface="微軟正黑體" pitchFamily="34" charset="-120"/>
                <a:ea typeface="微軟正黑體" pitchFamily="34" charset="-120"/>
                <a:cs typeface="Times New Roman"/>
              </a:rPr>
              <a:t>。</a:t>
            </a:r>
            <a:endParaRPr lang="en-US" altLang="zh-TW" b="1" kern="100" dirty="0" smtClean="0">
              <a:latin typeface="微軟正黑體" pitchFamily="34" charset="-120"/>
              <a:ea typeface="微軟正黑體" pitchFamily="34" charset="-120"/>
              <a:cs typeface="Times New Roman"/>
            </a:endParaRPr>
          </a:p>
          <a:p>
            <a:pPr marL="72000" indent="457200" algn="just">
              <a:lnSpc>
                <a:spcPts val="2400"/>
              </a:lnSpc>
              <a:spcAft>
                <a:spcPts val="0"/>
              </a:spcAft>
            </a:pPr>
            <a:endParaRPr lang="en-US" altLang="zh-TW" b="1" kern="100" dirty="0" smtClean="0">
              <a:latin typeface="微軟正黑體" pitchFamily="34" charset="-120"/>
              <a:ea typeface="微軟正黑體" pitchFamily="34" charset="-120"/>
              <a:cs typeface="Times New Roman"/>
            </a:endParaRPr>
          </a:p>
          <a:p>
            <a:pPr marL="72000" indent="457200" algn="just">
              <a:lnSpc>
                <a:spcPts val="2400"/>
              </a:lnSpc>
              <a:spcAft>
                <a:spcPts val="0"/>
              </a:spcAft>
            </a:pPr>
            <a:r>
              <a:rPr lang="zh-TW" altLang="zh-TW" b="1" kern="100" dirty="0" smtClean="0">
                <a:latin typeface="微軟正黑體" pitchFamily="34" charset="-120"/>
                <a:ea typeface="微軟正黑體" pitchFamily="34" charset="-120"/>
                <a:cs typeface="Times New Roman"/>
              </a:rPr>
              <a:t>開發</a:t>
            </a:r>
            <a:r>
              <a:rPr lang="zh-TW" altLang="zh-TW" b="1" kern="100" dirty="0">
                <a:latin typeface="微軟正黑體" pitchFamily="34" charset="-120"/>
                <a:ea typeface="微軟正黑體" pitchFamily="34" charset="-120"/>
                <a:cs typeface="Times New Roman"/>
              </a:rPr>
              <a:t>樣貌</a:t>
            </a:r>
            <a:r>
              <a:rPr lang="zh-TW" altLang="zh-TW" b="1" kern="100" dirty="0" smtClean="0">
                <a:latin typeface="微軟正黑體" pitchFamily="34" charset="-120"/>
                <a:ea typeface="微軟正黑體" pitchFamily="34" charset="-120"/>
                <a:cs typeface="Times New Roman"/>
              </a:rPr>
              <a:t>如圖</a:t>
            </a:r>
            <a:r>
              <a:rPr lang="zh-TW" altLang="zh-TW" b="1" kern="100" dirty="0">
                <a:latin typeface="微軟正黑體" pitchFamily="34" charset="-120"/>
                <a:ea typeface="微軟正黑體" pitchFamily="34" charset="-120"/>
                <a:cs typeface="Times New Roman"/>
              </a:rPr>
              <a:t>：</a:t>
            </a:r>
          </a:p>
        </p:txBody>
      </p:sp>
      <p:pic>
        <p:nvPicPr>
          <p:cNvPr id="9" name="圖片 8"/>
          <p:cNvPicPr/>
          <p:nvPr/>
        </p:nvPicPr>
        <p:blipFill>
          <a:blip r:embed="rId3"/>
          <a:stretch>
            <a:fillRect/>
          </a:stretch>
        </p:blipFill>
        <p:spPr>
          <a:xfrm>
            <a:off x="2998862" y="2421681"/>
            <a:ext cx="5184576" cy="3016785"/>
          </a:xfrm>
          <a:prstGeom prst="rect">
            <a:avLst/>
          </a:prstGeom>
        </p:spPr>
      </p:pic>
      <p:sp>
        <p:nvSpPr>
          <p:cNvPr id="12" name="矩形 11"/>
          <p:cNvSpPr/>
          <p:nvPr/>
        </p:nvSpPr>
        <p:spPr>
          <a:xfrm>
            <a:off x="406573" y="5438467"/>
            <a:ext cx="11471144" cy="1015663"/>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除了少部分的介面可視覺化的拖放位置外，大部分的動作均由文字指令所構成。另一個開發的限制為</a:t>
            </a:r>
            <a:r>
              <a:rPr lang="en-US" altLang="zh-TW" b="1" kern="100" dirty="0" smtClean="0">
                <a:latin typeface="微軟正黑體" pitchFamily="34" charset="-120"/>
                <a:ea typeface="微軟正黑體" pitchFamily="34" charset="-120"/>
                <a:cs typeface="Times New Roman"/>
              </a:rPr>
              <a:t>Apple</a:t>
            </a:r>
            <a:r>
              <a:rPr lang="zh-TW" altLang="zh-TW" b="1" kern="100" dirty="0" smtClean="0">
                <a:latin typeface="微軟正黑體" pitchFamily="34" charset="-120"/>
                <a:ea typeface="微軟正黑體" pitchFamily="34" charset="-120"/>
                <a:cs typeface="Times New Roman"/>
              </a:rPr>
              <a:t>的</a:t>
            </a:r>
            <a:r>
              <a:rPr lang="zh-TW" altLang="zh-TW" b="1" kern="100" dirty="0">
                <a:latin typeface="微軟正黑體" pitchFamily="34" charset="-120"/>
                <a:ea typeface="微軟正黑體" pitchFamily="34" charset="-120"/>
                <a:cs typeface="Times New Roman"/>
              </a:rPr>
              <a:t>環境較為封閉，主要開發工具</a:t>
            </a:r>
            <a:r>
              <a:rPr lang="en-US" altLang="zh-TW" b="1" kern="100" dirty="0" err="1">
                <a:latin typeface="微軟正黑體" pitchFamily="34" charset="-120"/>
                <a:ea typeface="微軟正黑體" pitchFamily="34" charset="-120"/>
                <a:cs typeface="Times New Roman"/>
              </a:rPr>
              <a:t>Xcode</a:t>
            </a:r>
            <a:r>
              <a:rPr lang="zh-TW" altLang="zh-TW" b="1" kern="100" dirty="0">
                <a:latin typeface="微軟正黑體" pitchFamily="34" charset="-120"/>
                <a:ea typeface="微軟正黑體" pitchFamily="34" charset="-120"/>
                <a:cs typeface="Times New Roman"/>
              </a:rPr>
              <a:t>只能在</a:t>
            </a:r>
            <a:r>
              <a:rPr lang="en-US" altLang="zh-TW" b="1" kern="100" dirty="0">
                <a:latin typeface="微軟正黑體" pitchFamily="34" charset="-120"/>
                <a:ea typeface="微軟正黑體" pitchFamily="34" charset="-120"/>
                <a:cs typeface="Times New Roman"/>
              </a:rPr>
              <a:t>Apple</a:t>
            </a:r>
            <a:r>
              <a:rPr lang="zh-TW" altLang="zh-TW" b="1" kern="100" dirty="0">
                <a:latin typeface="微軟正黑體" pitchFamily="34" charset="-120"/>
                <a:ea typeface="微軟正黑體" pitchFamily="34" charset="-120"/>
                <a:cs typeface="Times New Roman"/>
              </a:rPr>
              <a:t>生產的</a:t>
            </a:r>
            <a:r>
              <a:rPr lang="en-US" altLang="zh-TW" b="1" kern="100" dirty="0">
                <a:latin typeface="微軟正黑體" pitchFamily="34" charset="-120"/>
                <a:ea typeface="微軟正黑體" pitchFamily="34" charset="-120"/>
                <a:cs typeface="Times New Roman"/>
              </a:rPr>
              <a:t>Mac</a:t>
            </a:r>
            <a:r>
              <a:rPr lang="zh-TW" altLang="zh-TW" b="1" kern="100" dirty="0">
                <a:latin typeface="微軟正黑體" pitchFamily="34" charset="-120"/>
                <a:ea typeface="微軟正黑體" pitchFamily="34" charset="-120"/>
                <a:cs typeface="Times New Roman"/>
              </a:rPr>
              <a:t>系列主機上執行，對於想了解</a:t>
            </a: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開發程序的初學者而言有一定的門檻。</a:t>
            </a:r>
          </a:p>
        </p:txBody>
      </p:sp>
      <p:sp>
        <p:nvSpPr>
          <p:cNvPr id="11" name="矩形 10"/>
          <p:cNvSpPr/>
          <p:nvPr/>
        </p:nvSpPr>
        <p:spPr>
          <a:xfrm>
            <a:off x="120263" y="436816"/>
            <a:ext cx="2749471" cy="707886"/>
          </a:xfrm>
          <a:prstGeom prst="rect">
            <a:avLst/>
          </a:prstGeom>
        </p:spPr>
        <p:txBody>
          <a:bodyPr wrap="none">
            <a:spAutoFit/>
          </a:bodyPr>
          <a:lstStyle/>
          <a:p>
            <a:pPr algn="just">
              <a:spcAft>
                <a:spcPts val="0"/>
              </a:spcAft>
            </a:pPr>
            <a:r>
              <a:rPr lang="zh-TW" altLang="zh-TW" sz="4000" b="1" kern="100" dirty="0">
                <a:latin typeface="Times New Roman"/>
                <a:ea typeface="微軟正黑體"/>
                <a:cs typeface="Times New Roman"/>
              </a:rPr>
              <a:t>程</a:t>
            </a:r>
            <a:r>
              <a:rPr lang="zh-TW" altLang="zh-TW" sz="3200" b="1" kern="100" dirty="0">
                <a:latin typeface="Times New Roman"/>
                <a:ea typeface="微軟正黑體"/>
                <a:cs typeface="Times New Roman"/>
              </a:rPr>
              <a:t>式語言種類</a:t>
            </a:r>
            <a:endParaRPr lang="zh-TW" altLang="zh-TW" sz="3200" kern="100" dirty="0">
              <a:cs typeface="Times New Roman"/>
            </a:endParaRPr>
          </a:p>
        </p:txBody>
      </p: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06574" y="1269554"/>
            <a:ext cx="10651265" cy="707886"/>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就</a:t>
            </a:r>
            <a:r>
              <a:rPr lang="en-US" altLang="zh-TW" b="1" kern="100" dirty="0">
                <a:latin typeface="微軟正黑體" pitchFamily="34" charset="-120"/>
                <a:ea typeface="微軟正黑體" pitchFamily="34" charset="-120"/>
                <a:cs typeface="Times New Roman"/>
              </a:rPr>
              <a:t>Google Android</a:t>
            </a:r>
            <a:r>
              <a:rPr lang="zh-TW" altLang="zh-TW" b="1" kern="100" dirty="0">
                <a:latin typeface="微軟正黑體" pitchFamily="34" charset="-120"/>
                <a:ea typeface="微軟正黑體" pitchFamily="34" charset="-120"/>
                <a:cs typeface="Times New Roman"/>
              </a:rPr>
              <a:t>而言，官方程式開發環境為</a:t>
            </a:r>
            <a:r>
              <a:rPr lang="en-US" altLang="zh-TW" b="1" kern="100" dirty="0">
                <a:latin typeface="微軟正黑體" pitchFamily="34" charset="-120"/>
                <a:ea typeface="微軟正黑體" pitchFamily="34" charset="-120"/>
                <a:cs typeface="Times New Roman"/>
              </a:rPr>
              <a:t>Android Studio</a:t>
            </a:r>
            <a:r>
              <a:rPr lang="zh-TW" altLang="zh-TW" b="1" kern="100" dirty="0">
                <a:latin typeface="微軟正黑體" pitchFamily="34" charset="-120"/>
                <a:ea typeface="微軟正黑體" pitchFamily="34" charset="-120"/>
                <a:cs typeface="Times New Roman"/>
              </a:rPr>
              <a:t>，使用語言為</a:t>
            </a:r>
            <a:r>
              <a:rPr lang="en-US" altLang="zh-TW" b="1" kern="100" dirty="0">
                <a:latin typeface="微軟正黑體" pitchFamily="34" charset="-120"/>
                <a:ea typeface="微軟正黑體" pitchFamily="34" charset="-120"/>
                <a:cs typeface="Times New Roman"/>
              </a:rPr>
              <a:t>JAVA</a:t>
            </a:r>
            <a:r>
              <a:rPr lang="zh-TW" altLang="zh-TW" b="1" kern="100" dirty="0" smtClean="0">
                <a:latin typeface="微軟正黑體" pitchFamily="34" charset="-120"/>
                <a:ea typeface="微軟正黑體" pitchFamily="34" charset="-120"/>
                <a:cs typeface="Times New Roman"/>
              </a:rPr>
              <a:t>。</a:t>
            </a:r>
            <a:endParaRPr lang="en-US" altLang="zh-TW" b="1" kern="100" dirty="0" smtClean="0">
              <a:latin typeface="微軟正黑體" pitchFamily="34" charset="-120"/>
              <a:ea typeface="微軟正黑體" pitchFamily="34" charset="-120"/>
              <a:cs typeface="Times New Roman"/>
            </a:endParaRPr>
          </a:p>
          <a:p>
            <a:pPr marL="72000" indent="457200" algn="just">
              <a:lnSpc>
                <a:spcPts val="2400"/>
              </a:lnSpc>
              <a:spcAft>
                <a:spcPts val="0"/>
              </a:spcAft>
            </a:pPr>
            <a:r>
              <a:rPr lang="zh-TW" altLang="zh-TW" b="1" kern="100" dirty="0" smtClean="0">
                <a:latin typeface="微軟正黑體" pitchFamily="34" charset="-120"/>
                <a:ea typeface="微軟正黑體" pitchFamily="34" charset="-120"/>
                <a:cs typeface="Times New Roman"/>
              </a:rPr>
              <a:t>開發</a:t>
            </a:r>
            <a:r>
              <a:rPr lang="zh-TW" altLang="zh-TW" b="1" kern="100" dirty="0">
                <a:latin typeface="微軟正黑體" pitchFamily="34" charset="-120"/>
                <a:ea typeface="微軟正黑體" pitchFamily="34" charset="-120"/>
                <a:cs typeface="Times New Roman"/>
              </a:rPr>
              <a:t>樣貌</a:t>
            </a:r>
            <a:r>
              <a:rPr lang="zh-TW" altLang="zh-TW" b="1" kern="100" dirty="0" smtClean="0">
                <a:latin typeface="微軟正黑體" pitchFamily="34" charset="-120"/>
                <a:ea typeface="微軟正黑體" pitchFamily="34" charset="-120"/>
                <a:cs typeface="Times New Roman"/>
              </a:rPr>
              <a:t>如圖</a:t>
            </a:r>
            <a:r>
              <a:rPr lang="zh-TW" altLang="zh-TW" b="1" kern="100" dirty="0">
                <a:latin typeface="微軟正黑體" pitchFamily="34" charset="-120"/>
                <a:ea typeface="微軟正黑體" pitchFamily="34" charset="-120"/>
                <a:cs typeface="Times New Roman"/>
              </a:rPr>
              <a:t>範例：</a:t>
            </a:r>
          </a:p>
        </p:txBody>
      </p:sp>
      <p:pic>
        <p:nvPicPr>
          <p:cNvPr id="11" name="圖片 10"/>
          <p:cNvPicPr/>
          <p:nvPr/>
        </p:nvPicPr>
        <p:blipFill>
          <a:blip r:embed="rId4"/>
          <a:stretch>
            <a:fillRect/>
          </a:stretch>
        </p:blipFill>
        <p:spPr>
          <a:xfrm>
            <a:off x="3502918" y="1702569"/>
            <a:ext cx="4863500" cy="2160240"/>
          </a:xfrm>
          <a:prstGeom prst="rect">
            <a:avLst/>
          </a:prstGeom>
        </p:spPr>
      </p:pic>
      <p:sp>
        <p:nvSpPr>
          <p:cNvPr id="12" name="矩形 11"/>
          <p:cNvSpPr/>
          <p:nvPr/>
        </p:nvSpPr>
        <p:spPr>
          <a:xfrm>
            <a:off x="407090" y="3978563"/>
            <a:ext cx="11592771" cy="1323439"/>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開發者除了須熟悉</a:t>
            </a:r>
            <a:r>
              <a:rPr lang="en-US" altLang="zh-TW" b="1" kern="100" dirty="0">
                <a:latin typeface="微軟正黑體" pitchFamily="34" charset="-120"/>
                <a:ea typeface="微軟正黑體" pitchFamily="34" charset="-120"/>
                <a:cs typeface="Times New Roman"/>
              </a:rPr>
              <a:t>JAVA</a:t>
            </a:r>
            <a:r>
              <a:rPr lang="zh-TW" altLang="zh-TW" b="1" kern="100" dirty="0">
                <a:latin typeface="微軟正黑體" pitchFamily="34" charset="-120"/>
                <a:ea typeface="微軟正黑體" pitchFamily="34" charset="-120"/>
                <a:cs typeface="Times New Roman"/>
              </a:rPr>
              <a:t>語言外，對於</a:t>
            </a:r>
            <a:r>
              <a:rPr lang="en-US" altLang="zh-TW" b="1" kern="100" dirty="0">
                <a:latin typeface="微軟正黑體" pitchFamily="34" charset="-120"/>
                <a:ea typeface="微軟正黑體" pitchFamily="34" charset="-120"/>
                <a:cs typeface="Times New Roman"/>
              </a:rPr>
              <a:t>XML</a:t>
            </a:r>
            <a:r>
              <a:rPr lang="zh-TW" altLang="zh-TW" b="1" kern="100" dirty="0">
                <a:latin typeface="微軟正黑體" pitchFamily="34" charset="-120"/>
                <a:ea typeface="微軟正黑體" pitchFamily="34" charset="-120"/>
                <a:cs typeface="Times New Roman"/>
              </a:rPr>
              <a:t>也必須有所涉獵，為文字式指令描述方式進行程式撰寫。但相較於</a:t>
            </a:r>
            <a:r>
              <a:rPr lang="en-US" altLang="zh-TW" b="1" kern="100" dirty="0">
                <a:latin typeface="微軟正黑體" pitchFamily="34" charset="-120"/>
                <a:ea typeface="微軟正黑體" pitchFamily="34" charset="-120"/>
                <a:cs typeface="Times New Roman"/>
              </a:rPr>
              <a:t>Apple </a:t>
            </a:r>
            <a:r>
              <a:rPr lang="en-US" altLang="zh-TW" b="1" kern="100" dirty="0" err="1">
                <a:latin typeface="微軟正黑體" pitchFamily="34" charset="-120"/>
                <a:ea typeface="微軟正黑體" pitchFamily="34" charset="-120"/>
                <a:cs typeface="Times New Roman"/>
              </a:rPr>
              <a:t>iOS</a:t>
            </a:r>
            <a:r>
              <a:rPr lang="zh-TW" altLang="zh-TW" b="1" kern="100" dirty="0">
                <a:latin typeface="微軟正黑體" pitchFamily="34" charset="-120"/>
                <a:ea typeface="微軟正黑體" pitchFamily="34" charset="-120"/>
                <a:cs typeface="Times New Roman"/>
              </a:rPr>
              <a:t>的</a:t>
            </a:r>
            <a:r>
              <a:rPr lang="en-US" altLang="zh-TW" b="1" kern="100" dirty="0">
                <a:latin typeface="微軟正黑體" pitchFamily="34" charset="-120"/>
                <a:ea typeface="微軟正黑體" pitchFamily="34" charset="-120"/>
                <a:cs typeface="Times New Roman"/>
              </a:rPr>
              <a:t>App</a:t>
            </a:r>
            <a:r>
              <a:rPr lang="zh-TW" altLang="zh-TW" b="1" kern="100" dirty="0">
                <a:latin typeface="微軟正黑體" pitchFamily="34" charset="-120"/>
                <a:ea typeface="微軟正黑體" pitchFamily="34" charset="-120"/>
                <a:cs typeface="Times New Roman"/>
              </a:rPr>
              <a:t>程式設計而言，因為採開放式架構，可在多種作業平台上安裝，如</a:t>
            </a:r>
            <a:r>
              <a:rPr lang="en-US" altLang="zh-TW" b="1" kern="100" dirty="0">
                <a:latin typeface="微軟正黑體" pitchFamily="34" charset="-120"/>
                <a:ea typeface="微軟正黑體" pitchFamily="34" charset="-120"/>
                <a:cs typeface="Times New Roman"/>
              </a:rPr>
              <a:t>PC</a:t>
            </a:r>
            <a:r>
              <a:rPr lang="zh-TW" altLang="zh-TW" b="1" kern="100" dirty="0">
                <a:latin typeface="微軟正黑體" pitchFamily="34" charset="-120"/>
                <a:ea typeface="微軟正黑體" pitchFamily="34" charset="-120"/>
                <a:cs typeface="Times New Roman"/>
              </a:rPr>
              <a:t>上的</a:t>
            </a:r>
            <a:r>
              <a:rPr lang="en-US" altLang="zh-TW" b="1" kern="100" dirty="0">
                <a:latin typeface="微軟正黑體" pitchFamily="34" charset="-120"/>
                <a:ea typeface="微軟正黑體" pitchFamily="34" charset="-120"/>
                <a:cs typeface="Times New Roman"/>
              </a:rPr>
              <a:t>Windows</a:t>
            </a:r>
            <a:r>
              <a:rPr lang="zh-TW" altLang="zh-TW" b="1" kern="100" dirty="0">
                <a:latin typeface="微軟正黑體" pitchFamily="34" charset="-120"/>
                <a:ea typeface="微軟正黑體" pitchFamily="34" charset="-120"/>
                <a:cs typeface="Times New Roman"/>
              </a:rPr>
              <a:t>或</a:t>
            </a:r>
            <a:r>
              <a:rPr lang="en-US" altLang="zh-TW" b="1" kern="100" dirty="0">
                <a:latin typeface="微軟正黑體" pitchFamily="34" charset="-120"/>
                <a:ea typeface="微軟正黑體" pitchFamily="34" charset="-120"/>
                <a:cs typeface="Times New Roman"/>
              </a:rPr>
              <a:t>Apple MAC OSX</a:t>
            </a:r>
            <a:r>
              <a:rPr lang="zh-TW" altLang="zh-TW" b="1" kern="100" dirty="0">
                <a:latin typeface="微軟正黑體" pitchFamily="34" charset="-120"/>
                <a:ea typeface="微軟正黑體" pitchFamily="34" charset="-120"/>
                <a:cs typeface="Times New Roman"/>
              </a:rPr>
              <a:t>上均可安裝開發工具。此外，發展的程式不需經過</a:t>
            </a:r>
            <a:r>
              <a:rPr lang="en-US" altLang="zh-TW" b="1" kern="100" dirty="0">
                <a:latin typeface="微軟正黑體" pitchFamily="34" charset="-120"/>
                <a:ea typeface="微軟正黑體" pitchFamily="34" charset="-120"/>
                <a:cs typeface="Times New Roman"/>
              </a:rPr>
              <a:t>Play</a:t>
            </a:r>
            <a:r>
              <a:rPr lang="zh-TW" altLang="zh-TW" b="1" kern="100" dirty="0">
                <a:latin typeface="微軟正黑體" pitchFamily="34" charset="-120"/>
                <a:ea typeface="微軟正黑體" pitchFamily="34" charset="-120"/>
                <a:cs typeface="Times New Roman"/>
              </a:rPr>
              <a:t>商店的上架程序即可進行安裝與散佈。</a:t>
            </a:r>
          </a:p>
        </p:txBody>
      </p:sp>
      <p:sp>
        <p:nvSpPr>
          <p:cNvPr id="13" name="圓角矩形 12"/>
          <p:cNvSpPr/>
          <p:nvPr/>
        </p:nvSpPr>
        <p:spPr>
          <a:xfrm>
            <a:off x="118542" y="5706945"/>
            <a:ext cx="11927856" cy="675177"/>
          </a:xfrm>
          <a:prstGeom prst="roundRect">
            <a:avLst/>
          </a:prstGeom>
          <a:gradFill flip="none" rotWithShape="1">
            <a:gsLst>
              <a:gs pos="0">
                <a:srgbClr val="044875">
                  <a:shade val="30000"/>
                  <a:satMod val="115000"/>
                  <a:alpha val="75000"/>
                </a:srgbClr>
              </a:gs>
              <a:gs pos="50000">
                <a:srgbClr val="044875">
                  <a:shade val="67500"/>
                  <a:satMod val="115000"/>
                </a:srgbClr>
              </a:gs>
              <a:gs pos="100000">
                <a:srgbClr val="044875">
                  <a:shade val="100000"/>
                  <a:satMod val="115000"/>
                  <a:alpha val="90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FFFFFF"/>
                </a:solidFill>
                <a:latin typeface="微軟正黑體" pitchFamily="34" charset="-120"/>
                <a:ea typeface="微軟正黑體" pitchFamily="34" charset="-120"/>
                <a:cs typeface="Times New Roman"/>
              </a:rPr>
              <a:t>在</a:t>
            </a:r>
            <a:r>
              <a:rPr lang="en-US" altLang="zh-TW" dirty="0">
                <a:solidFill>
                  <a:srgbClr val="FFFFFF"/>
                </a:solidFill>
                <a:latin typeface="微軟正黑體" pitchFamily="34" charset="-120"/>
                <a:ea typeface="微軟正黑體" pitchFamily="34" charset="-120"/>
              </a:rPr>
              <a:t>Android </a:t>
            </a:r>
            <a:r>
              <a:rPr lang="zh-TW" altLang="zh-TW" dirty="0">
                <a:solidFill>
                  <a:srgbClr val="FFFFFF"/>
                </a:solidFill>
                <a:latin typeface="微軟正黑體" pitchFamily="34" charset="-120"/>
                <a:ea typeface="微軟正黑體" pitchFamily="34" charset="-120"/>
                <a:cs typeface="Times New Roman"/>
              </a:rPr>
              <a:t>手機上可以運作的</a:t>
            </a:r>
            <a:r>
              <a:rPr lang="en-US" altLang="zh-TW" dirty="0">
                <a:solidFill>
                  <a:srgbClr val="FFFFFF"/>
                </a:solidFill>
                <a:latin typeface="微軟正黑體" pitchFamily="34" charset="-120"/>
                <a:ea typeface="微軟正黑體" pitchFamily="34" charset="-120"/>
              </a:rPr>
              <a:t>App</a:t>
            </a:r>
            <a:r>
              <a:rPr lang="zh-TW" altLang="zh-TW" dirty="0">
                <a:solidFill>
                  <a:srgbClr val="FFFFFF"/>
                </a:solidFill>
                <a:latin typeface="微軟正黑體" pitchFamily="34" charset="-120"/>
                <a:ea typeface="微軟正黑體" pitchFamily="34" charset="-120"/>
                <a:cs typeface="Times New Roman"/>
              </a:rPr>
              <a:t>是否能夠直接移往</a:t>
            </a:r>
            <a:r>
              <a:rPr lang="en-US" altLang="zh-TW" dirty="0">
                <a:solidFill>
                  <a:srgbClr val="FFFFFF"/>
                </a:solidFill>
                <a:latin typeface="微軟正黑體" pitchFamily="34" charset="-120"/>
                <a:ea typeface="微軟正黑體" pitchFamily="34" charset="-120"/>
              </a:rPr>
              <a:t> </a:t>
            </a:r>
            <a:r>
              <a:rPr lang="en-US" altLang="zh-TW" dirty="0" err="1">
                <a:solidFill>
                  <a:srgbClr val="FFFFFF"/>
                </a:solidFill>
                <a:latin typeface="微軟正黑體" pitchFamily="34" charset="-120"/>
                <a:ea typeface="微軟正黑體" pitchFamily="34" charset="-120"/>
              </a:rPr>
              <a:t>iOS</a:t>
            </a:r>
            <a:r>
              <a:rPr lang="zh-TW" altLang="zh-TW" dirty="0">
                <a:solidFill>
                  <a:srgbClr val="FFFFFF"/>
                </a:solidFill>
                <a:latin typeface="微軟正黑體" pitchFamily="34" charset="-120"/>
                <a:ea typeface="微軟正黑體" pitchFamily="34" charset="-120"/>
                <a:cs typeface="Times New Roman"/>
              </a:rPr>
              <a:t>手機上執行</a:t>
            </a:r>
            <a:r>
              <a:rPr lang="en-US" altLang="zh-TW" dirty="0">
                <a:solidFill>
                  <a:srgbClr val="FFFFFF"/>
                </a:solidFill>
                <a:latin typeface="微軟正黑體" pitchFamily="34" charset="-120"/>
                <a:ea typeface="微軟正黑體" pitchFamily="34" charset="-120"/>
              </a:rPr>
              <a:t>? </a:t>
            </a:r>
            <a:r>
              <a:rPr lang="zh-TW" altLang="zh-TW" dirty="0">
                <a:solidFill>
                  <a:srgbClr val="FFFFFF"/>
                </a:solidFill>
                <a:latin typeface="微軟正黑體" pitchFamily="34" charset="-120"/>
                <a:ea typeface="微軟正黑體" pitchFamily="34" charset="-120"/>
                <a:cs typeface="Times New Roman"/>
              </a:rPr>
              <a:t>如可以請舉例，如不行請說明理由</a:t>
            </a:r>
            <a:r>
              <a:rPr lang="zh-TW" altLang="en-US" dirty="0" smtClean="0">
                <a:latin typeface="微軟正黑體" pitchFamily="34" charset="-120"/>
                <a:ea typeface="微軟正黑體" pitchFamily="34" charset="-120"/>
                <a:cs typeface="Times New Roman" pitchFamily="18" charset="0"/>
              </a:rPr>
              <a:t>。</a:t>
            </a:r>
            <a:endParaRPr lang="zh-TW" altLang="en-US" dirty="0">
              <a:latin typeface="微軟正黑體" pitchFamily="34" charset="-120"/>
              <a:ea typeface="微軟正黑體" pitchFamily="34" charset="-120"/>
              <a:cs typeface="Times New Roman" pitchFamily="18" charset="0"/>
            </a:endParaRPr>
          </a:p>
        </p:txBody>
      </p:sp>
      <p:sp>
        <p:nvSpPr>
          <p:cNvPr id="14" name="圓角矩形 13"/>
          <p:cNvSpPr/>
          <p:nvPr/>
        </p:nvSpPr>
        <p:spPr>
          <a:xfrm>
            <a:off x="374759" y="5437219"/>
            <a:ext cx="888924" cy="425485"/>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sp>
        <p:nvSpPr>
          <p:cNvPr id="15" name="矩形 14"/>
          <p:cNvSpPr/>
          <p:nvPr/>
        </p:nvSpPr>
        <p:spPr>
          <a:xfrm>
            <a:off x="120263" y="436816"/>
            <a:ext cx="2749471" cy="707886"/>
          </a:xfrm>
          <a:prstGeom prst="rect">
            <a:avLst/>
          </a:prstGeom>
        </p:spPr>
        <p:txBody>
          <a:bodyPr wrap="none">
            <a:spAutoFit/>
          </a:bodyPr>
          <a:lstStyle/>
          <a:p>
            <a:pPr algn="just">
              <a:spcAft>
                <a:spcPts val="0"/>
              </a:spcAft>
            </a:pPr>
            <a:r>
              <a:rPr lang="zh-TW" altLang="zh-TW" sz="4000" b="1" kern="100" dirty="0">
                <a:latin typeface="Times New Roman"/>
                <a:ea typeface="微軟正黑體"/>
                <a:cs typeface="Times New Roman"/>
              </a:rPr>
              <a:t>程</a:t>
            </a:r>
            <a:r>
              <a:rPr lang="zh-TW" altLang="zh-TW" sz="3200" b="1" kern="100" dirty="0">
                <a:latin typeface="Times New Roman"/>
                <a:ea typeface="微軟正黑體"/>
                <a:cs typeface="Times New Roman"/>
              </a:rPr>
              <a:t>式語言種類</a:t>
            </a:r>
            <a:endParaRPr lang="zh-TW" altLang="zh-TW" sz="3200" kern="100" dirty="0">
              <a:cs typeface="Times New Roman"/>
            </a:endParaRPr>
          </a:p>
        </p:txBody>
      </p:sp>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3366" y="436816"/>
            <a:ext cx="3767763" cy="707886"/>
          </a:xfrm>
          <a:prstGeom prst="rect">
            <a:avLst/>
          </a:prstGeom>
        </p:spPr>
        <p:txBody>
          <a:bodyPr wrap="none">
            <a:spAutoFit/>
          </a:bodyPr>
          <a:lstStyle/>
          <a:p>
            <a:pPr algn="just">
              <a:spcAft>
                <a:spcPts val="0"/>
              </a:spcAft>
            </a:pPr>
            <a:r>
              <a:rPr lang="en-US" altLang="zh-TW" sz="4000" b="1" kern="100" dirty="0">
                <a:latin typeface="微軟正黑體" pitchFamily="34" charset="-120"/>
                <a:ea typeface="微軟正黑體" pitchFamily="34" charset="-120"/>
                <a:cs typeface="Times New Roman"/>
              </a:rPr>
              <a:t>A</a:t>
            </a:r>
            <a:r>
              <a:rPr lang="en-US" altLang="zh-TW" sz="3200" b="1" kern="100" dirty="0">
                <a:latin typeface="微軟正黑體" pitchFamily="34" charset="-120"/>
                <a:ea typeface="微軟正黑體" pitchFamily="34" charset="-120"/>
                <a:cs typeface="Times New Roman"/>
              </a:rPr>
              <a:t>PP Inventor </a:t>
            </a:r>
            <a:r>
              <a:rPr lang="zh-TW" altLang="zh-TW" sz="3200" b="1" kern="100" dirty="0">
                <a:latin typeface="微軟正黑體" pitchFamily="34" charset="-120"/>
                <a:ea typeface="微軟正黑體" pitchFamily="34" charset="-120"/>
                <a:cs typeface="Times New Roman"/>
              </a:rPr>
              <a:t>簡介</a:t>
            </a:r>
            <a:endParaRPr lang="zh-TW" altLang="zh-TW" sz="3200" kern="100" dirty="0">
              <a:latin typeface="微軟正黑體" pitchFamily="34" charset="-120"/>
              <a:ea typeface="微軟正黑體" pitchFamily="34" charset="-120"/>
              <a:cs typeface="Times New Roman"/>
            </a:endParaRPr>
          </a:p>
        </p:txBody>
      </p:sp>
      <p:sp>
        <p:nvSpPr>
          <p:cNvPr id="10" name="矩形 9"/>
          <p:cNvSpPr/>
          <p:nvPr/>
        </p:nvSpPr>
        <p:spPr>
          <a:xfrm>
            <a:off x="406574" y="1341562"/>
            <a:ext cx="11377264" cy="1938992"/>
          </a:xfrm>
          <a:prstGeom prst="rect">
            <a:avLst/>
          </a:prstGeom>
        </p:spPr>
        <p:txBody>
          <a:bodyPr wrap="square">
            <a:spAutoFit/>
          </a:bodyPr>
          <a:lstStyle/>
          <a:p>
            <a:pPr marL="72000" indent="457200" algn="just">
              <a:lnSpc>
                <a:spcPts val="2400"/>
              </a:lnSpc>
              <a:spcAft>
                <a:spcPts val="0"/>
              </a:spcAft>
            </a:pPr>
            <a:r>
              <a:rPr lang="zh-TW" altLang="zh-TW" b="1" kern="100" dirty="0">
                <a:latin typeface="微軟正黑體" pitchFamily="34" charset="-120"/>
                <a:ea typeface="微軟正黑體" pitchFamily="34" charset="-120"/>
                <a:cs typeface="Times New Roman"/>
              </a:rPr>
              <a:t>原始</a:t>
            </a:r>
            <a:r>
              <a:rPr lang="en-US" altLang="zh-TW" b="1" kern="100" dirty="0">
                <a:latin typeface="微軟正黑體" pitchFamily="34" charset="-120"/>
                <a:ea typeface="微軟正黑體" pitchFamily="34" charset="-120"/>
                <a:cs typeface="Times New Roman"/>
              </a:rPr>
              <a:t>App Inventor</a:t>
            </a:r>
            <a:r>
              <a:rPr lang="zh-TW" altLang="zh-TW" b="1" kern="100" dirty="0">
                <a:latin typeface="微軟正黑體" pitchFamily="34" charset="-120"/>
                <a:ea typeface="微軟正黑體" pitchFamily="34" charset="-120"/>
                <a:cs typeface="Times New Roman"/>
              </a:rPr>
              <a:t>是由</a:t>
            </a:r>
            <a:r>
              <a:rPr lang="en-US" altLang="zh-TW" b="1" kern="100" dirty="0">
                <a:latin typeface="微軟正黑體" pitchFamily="34" charset="-120"/>
                <a:ea typeface="微軟正黑體" pitchFamily="34" charset="-120"/>
                <a:cs typeface="Times New Roman"/>
              </a:rPr>
              <a:t>Google</a:t>
            </a:r>
            <a:r>
              <a:rPr lang="zh-TW" altLang="zh-TW" b="1" kern="100" dirty="0">
                <a:latin typeface="微軟正黑體" pitchFamily="34" charset="-120"/>
                <a:ea typeface="微軟正黑體" pitchFamily="34" charset="-120"/>
                <a:cs typeface="Times New Roman"/>
              </a:rPr>
              <a:t>提供的程式開發應用軟體，它可以讓任何熟悉或不熟悉文字式程式語言的人來設計應用軟體。它所使用的圖形化界面，非常類似</a:t>
            </a:r>
            <a:r>
              <a:rPr lang="en-US" altLang="zh-TW" b="1" kern="100" dirty="0">
                <a:latin typeface="微軟正黑體" pitchFamily="34" charset="-120"/>
                <a:ea typeface="微軟正黑體" pitchFamily="34" charset="-120"/>
                <a:cs typeface="Times New Roman"/>
              </a:rPr>
              <a:t>Scratch</a:t>
            </a:r>
            <a:r>
              <a:rPr lang="zh-TW" altLang="zh-TW" b="1" kern="100" dirty="0">
                <a:latin typeface="微軟正黑體" pitchFamily="34" charset="-120"/>
                <a:ea typeface="微軟正黑體" pitchFamily="34" charset="-120"/>
                <a:cs typeface="Times New Roman"/>
              </a:rPr>
              <a:t>和</a:t>
            </a:r>
            <a:r>
              <a:rPr lang="en-US" altLang="zh-TW" b="1" kern="100" dirty="0" err="1">
                <a:latin typeface="微軟正黑體" pitchFamily="34" charset="-120"/>
                <a:ea typeface="微軟正黑體" pitchFamily="34" charset="-120"/>
                <a:cs typeface="Times New Roman"/>
              </a:rPr>
              <a:t>StarLogo</a:t>
            </a:r>
            <a:r>
              <a:rPr lang="en-US" altLang="zh-TW" b="1" kern="100" dirty="0">
                <a:latin typeface="微軟正黑體" pitchFamily="34" charset="-120"/>
                <a:ea typeface="微軟正黑體" pitchFamily="34" charset="-120"/>
                <a:cs typeface="Times New Roman"/>
              </a:rPr>
              <a:t> TNG</a:t>
            </a:r>
            <a:r>
              <a:rPr lang="zh-TW" altLang="zh-TW" b="1" kern="100" dirty="0">
                <a:latin typeface="微軟正黑體" pitchFamily="34" charset="-120"/>
                <a:ea typeface="微軟正黑體" pitchFamily="34" charset="-120"/>
                <a:cs typeface="Times New Roman"/>
              </a:rPr>
              <a:t>。程式開發者可藉由拖放拼圖式方塊表達程式的運作邏輯，以撰寫能在</a:t>
            </a:r>
            <a:r>
              <a:rPr lang="en-US" altLang="zh-TW" b="1" kern="100" dirty="0">
                <a:latin typeface="微軟正黑體" pitchFamily="34" charset="-120"/>
                <a:ea typeface="微軟正黑體" pitchFamily="34" charset="-120"/>
                <a:cs typeface="Times New Roman"/>
              </a:rPr>
              <a:t>Android</a:t>
            </a:r>
            <a:r>
              <a:rPr lang="zh-TW" altLang="zh-TW" b="1" kern="100" dirty="0">
                <a:latin typeface="微軟正黑體" pitchFamily="34" charset="-120"/>
                <a:ea typeface="微軟正黑體" pitchFamily="34" charset="-120"/>
                <a:cs typeface="Times New Roman"/>
              </a:rPr>
              <a:t>系統上運作的應用程式。目前</a:t>
            </a:r>
            <a:r>
              <a:rPr lang="en-US" altLang="zh-TW" b="1" kern="100" dirty="0">
                <a:latin typeface="微軟正黑體" pitchFamily="34" charset="-120"/>
                <a:ea typeface="微軟正黑體" pitchFamily="34" charset="-120"/>
                <a:cs typeface="Times New Roman"/>
              </a:rPr>
              <a:t>App Inventor</a:t>
            </a:r>
            <a:r>
              <a:rPr lang="zh-TW" altLang="zh-TW" b="1" kern="100" dirty="0">
                <a:latin typeface="微軟正黑體" pitchFamily="34" charset="-120"/>
                <a:ea typeface="微軟正黑體" pitchFamily="34" charset="-120"/>
                <a:cs typeface="Times New Roman"/>
              </a:rPr>
              <a:t>由麻省</a:t>
            </a:r>
            <a:r>
              <a:rPr lang="zh-TW" altLang="zh-TW" b="1" kern="100" dirty="0" smtClean="0">
                <a:latin typeface="微軟正黑體" pitchFamily="34" charset="-120"/>
                <a:ea typeface="微軟正黑體" pitchFamily="34" charset="-120"/>
                <a:cs typeface="Times New Roman"/>
              </a:rPr>
              <a:t>理工學院</a:t>
            </a:r>
            <a:r>
              <a:rPr lang="zh-TW" altLang="en-US" b="1" kern="100" dirty="0">
                <a:latin typeface="微軟正黑體" pitchFamily="34" charset="-120"/>
                <a:ea typeface="微軟正黑體" pitchFamily="34" charset="-120"/>
                <a:cs typeface="Times New Roman"/>
              </a:rPr>
              <a:t>（</a:t>
            </a:r>
            <a:r>
              <a:rPr lang="en-US" altLang="zh-TW" b="1" kern="100" dirty="0" smtClean="0">
                <a:latin typeface="微軟正黑體" pitchFamily="34" charset="-120"/>
                <a:ea typeface="微軟正黑體" pitchFamily="34" charset="-120"/>
                <a:cs typeface="Times New Roman"/>
              </a:rPr>
              <a:t>MIT</a:t>
            </a:r>
            <a:r>
              <a:rPr lang="zh-TW" altLang="en-US" b="1" kern="100" dirty="0">
                <a:latin typeface="微軟正黑體" pitchFamily="34" charset="-120"/>
                <a:ea typeface="微軟正黑體" pitchFamily="34" charset="-120"/>
                <a:cs typeface="Times New Roman"/>
              </a:rPr>
              <a:t>）</a:t>
            </a:r>
            <a:r>
              <a:rPr lang="zh-TW" altLang="zh-TW" b="1" kern="100" dirty="0" smtClean="0">
                <a:latin typeface="微軟正黑體" pitchFamily="34" charset="-120"/>
                <a:ea typeface="微軟正黑體" pitchFamily="34" charset="-120"/>
                <a:cs typeface="Times New Roman"/>
              </a:rPr>
              <a:t>持續</a:t>
            </a:r>
            <a:r>
              <a:rPr lang="zh-TW" altLang="zh-TW" b="1" kern="100" dirty="0">
                <a:latin typeface="微軟正黑體" pitchFamily="34" charset="-120"/>
                <a:ea typeface="微軟正黑體" pitchFamily="34" charset="-120"/>
                <a:cs typeface="Times New Roman"/>
              </a:rPr>
              <a:t>維護及營運，並於</a:t>
            </a:r>
            <a:r>
              <a:rPr lang="en-US" altLang="zh-TW" b="1" kern="100" dirty="0">
                <a:latin typeface="微軟正黑體" pitchFamily="34" charset="-120"/>
                <a:ea typeface="微軟正黑體" pitchFamily="34" charset="-120"/>
                <a:cs typeface="Times New Roman"/>
              </a:rPr>
              <a:t>2013</a:t>
            </a:r>
            <a:r>
              <a:rPr lang="zh-TW" altLang="zh-TW" b="1" kern="100" dirty="0">
                <a:latin typeface="微軟正黑體" pitchFamily="34" charset="-120"/>
                <a:ea typeface="微軟正黑體" pitchFamily="34" charset="-120"/>
                <a:cs typeface="Times New Roman"/>
              </a:rPr>
              <a:t>年</a:t>
            </a:r>
            <a:r>
              <a:rPr lang="en-US" altLang="zh-TW" b="1" kern="100" dirty="0">
                <a:latin typeface="微軟正黑體" pitchFamily="34" charset="-120"/>
                <a:ea typeface="微軟正黑體" pitchFamily="34" charset="-120"/>
                <a:cs typeface="Times New Roman"/>
              </a:rPr>
              <a:t>8</a:t>
            </a:r>
            <a:r>
              <a:rPr lang="zh-TW" altLang="zh-TW" b="1" kern="100" dirty="0">
                <a:latin typeface="微軟正黑體" pitchFamily="34" charset="-120"/>
                <a:ea typeface="微軟正黑體" pitchFamily="34" charset="-120"/>
                <a:cs typeface="Times New Roman"/>
              </a:rPr>
              <a:t>月改版後稱為</a:t>
            </a:r>
            <a:r>
              <a:rPr lang="en-US" altLang="zh-TW" b="1" kern="100" dirty="0">
                <a:latin typeface="微軟正黑體" pitchFamily="34" charset="-120"/>
                <a:ea typeface="微軟正黑體" pitchFamily="34" charset="-120"/>
                <a:cs typeface="Times New Roman"/>
              </a:rPr>
              <a:t>App Inventor 2</a:t>
            </a:r>
            <a:r>
              <a:rPr lang="zh-TW" altLang="zh-TW" b="1" kern="100" dirty="0" smtClean="0">
                <a:latin typeface="微軟正黑體" pitchFamily="34" charset="-120"/>
                <a:ea typeface="微軟正黑體" pitchFamily="34" charset="-120"/>
                <a:cs typeface="Times New Roman"/>
              </a:rPr>
              <a:t>。</a:t>
            </a:r>
            <a:endParaRPr lang="en-US" altLang="zh-TW" b="1" kern="100" dirty="0" smtClean="0">
              <a:latin typeface="微軟正黑體" pitchFamily="34" charset="-120"/>
              <a:ea typeface="微軟正黑體" pitchFamily="34" charset="-120"/>
              <a:cs typeface="Times New Roman"/>
            </a:endParaRPr>
          </a:p>
          <a:p>
            <a:pPr marL="72000" indent="457200" algn="just">
              <a:lnSpc>
                <a:spcPts val="2400"/>
              </a:lnSpc>
              <a:spcAft>
                <a:spcPts val="0"/>
              </a:spcAft>
            </a:pPr>
            <a:r>
              <a:rPr lang="zh-TW" altLang="zh-TW" b="1" kern="100" dirty="0" smtClean="0">
                <a:latin typeface="微軟正黑體" pitchFamily="34" charset="-120"/>
                <a:ea typeface="微軟正黑體" pitchFamily="34" charset="-120"/>
                <a:cs typeface="Times New Roman"/>
              </a:rPr>
              <a:t>程式</a:t>
            </a:r>
            <a:r>
              <a:rPr lang="zh-TW" altLang="zh-TW" b="1" kern="100" dirty="0">
                <a:latin typeface="微軟正黑體" pitchFamily="34" charset="-120"/>
                <a:ea typeface="微軟正黑體" pitchFamily="34" charset="-120"/>
                <a:cs typeface="Times New Roman"/>
              </a:rPr>
              <a:t>撰寫範例畫面</a:t>
            </a:r>
            <a:r>
              <a:rPr lang="zh-TW" altLang="zh-TW" b="1" kern="100" dirty="0" smtClean="0">
                <a:latin typeface="微軟正黑體" pitchFamily="34" charset="-120"/>
                <a:ea typeface="微軟正黑體" pitchFamily="34" charset="-120"/>
                <a:cs typeface="Times New Roman"/>
              </a:rPr>
              <a:t>如圖</a:t>
            </a:r>
            <a:r>
              <a:rPr lang="zh-TW" altLang="zh-TW" b="1" kern="100" dirty="0">
                <a:latin typeface="微軟正黑體" pitchFamily="34" charset="-120"/>
                <a:ea typeface="微軟正黑體" pitchFamily="34" charset="-120"/>
                <a:cs typeface="Times New Roman"/>
              </a:rPr>
              <a:t>：</a:t>
            </a:r>
          </a:p>
        </p:txBody>
      </p:sp>
      <p:pic>
        <p:nvPicPr>
          <p:cNvPr id="11" name="圖片 10"/>
          <p:cNvPicPr/>
          <p:nvPr/>
        </p:nvPicPr>
        <p:blipFill rotWithShape="1">
          <a:blip r:embed="rId3"/>
          <a:srcRect b="4231"/>
          <a:stretch/>
        </p:blipFill>
        <p:spPr>
          <a:xfrm>
            <a:off x="3951129" y="2772664"/>
            <a:ext cx="6752589" cy="3609458"/>
          </a:xfrm>
          <a:prstGeom prst="rect">
            <a:avLst/>
          </a:prstGeom>
        </p:spPr>
      </p:pic>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1130</Words>
  <Application>Microsoft Office PowerPoint</Application>
  <PresentationFormat>自訂</PresentationFormat>
  <Paragraphs>43</Paragraphs>
  <Slides>10</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vt:i4>
      </vt:variant>
    </vt:vector>
  </HeadingPairs>
  <TitlesOfParts>
    <vt:vector size="19" baseType="lpstr">
      <vt:lpstr>微软雅黑</vt:lpstr>
      <vt:lpstr>宋体</vt:lpstr>
      <vt:lpstr>微軟正黑體</vt:lpstr>
      <vt:lpstr>新細明體</vt:lpstr>
      <vt:lpstr>Arial</vt:lpstr>
      <vt:lpstr>Calibri</vt:lpstr>
      <vt:lpstr>Calibri Light</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yizhen</dc:creator>
  <cp:lastModifiedBy>Windows 使用者</cp:lastModifiedBy>
  <cp:revision>17</cp:revision>
  <dcterms:created xsi:type="dcterms:W3CDTF">2019-02-22T04:41:13Z</dcterms:created>
  <dcterms:modified xsi:type="dcterms:W3CDTF">2019-02-25T03:09:29Z</dcterms:modified>
</cp:coreProperties>
</file>