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8" r:id="rId2"/>
    <p:sldId id="268" r:id="rId3"/>
    <p:sldId id="259" r:id="rId4"/>
    <p:sldId id="260" r:id="rId5"/>
    <p:sldId id="261" r:id="rId6"/>
    <p:sldId id="269" r:id="rId7"/>
    <p:sldId id="262" r:id="rId8"/>
    <p:sldId id="270" r:id="rId9"/>
    <p:sldId id="263" r:id="rId10"/>
    <p:sldId id="271" r:id="rId11"/>
    <p:sldId id="264" r:id="rId12"/>
    <p:sldId id="272" r:id="rId13"/>
    <p:sldId id="265" r:id="rId14"/>
    <p:sldId id="273" r:id="rId15"/>
    <p:sldId id="275" r:id="rId16"/>
    <p:sldId id="266" r:id="rId17"/>
    <p:sldId id="267" r:id="rId18"/>
    <p:sldId id="276" r:id="rId19"/>
    <p:sldId id="280" r:id="rId20"/>
    <p:sldId id="277" r:id="rId21"/>
    <p:sldId id="281" r:id="rId22"/>
    <p:sldId id="278" r:id="rId23"/>
    <p:sldId id="282" r:id="rId24"/>
    <p:sldId id="287" r:id="rId25"/>
    <p:sldId id="283" r:id="rId26"/>
    <p:sldId id="288" r:id="rId27"/>
    <p:sldId id="284" r:id="rId28"/>
    <p:sldId id="285" r:id="rId29"/>
    <p:sldId id="279" r:id="rId30"/>
    <p:sldId id="289" r:id="rId31"/>
    <p:sldId id="293" r:id="rId32"/>
    <p:sldId id="295" r:id="rId33"/>
    <p:sldId id="290" r:id="rId34"/>
    <p:sldId id="291" r:id="rId35"/>
    <p:sldId id="296" r:id="rId36"/>
    <p:sldId id="300" r:id="rId37"/>
    <p:sldId id="297" r:id="rId38"/>
    <p:sldId id="298" r:id="rId39"/>
    <p:sldId id="292" r:id="rId40"/>
    <p:sldId id="301" r:id="rId41"/>
    <p:sldId id="302" r:id="rId42"/>
    <p:sldId id="303" r:id="rId43"/>
  </p:sldIdLst>
  <p:sldSz cx="12190413" cy="6859588"/>
  <p:notesSz cx="6858000" cy="9144000"/>
  <p:defaultTextStyle>
    <a:defPPr>
      <a:defRPr lang="zh-TW"/>
    </a:defPPr>
    <a:lvl1pPr marL="0" algn="l" defTabSz="1000536" rtl="0" eaLnBrk="1" latinLnBrk="0" hangingPunct="1">
      <a:defRPr sz="2000" kern="1200">
        <a:solidFill>
          <a:schemeClr val="tx1"/>
        </a:solidFill>
        <a:latin typeface="+mn-lt"/>
        <a:ea typeface="+mn-ea"/>
        <a:cs typeface="+mn-cs"/>
      </a:defRPr>
    </a:lvl1pPr>
    <a:lvl2pPr marL="500268" algn="l" defTabSz="1000536" rtl="0" eaLnBrk="1" latinLnBrk="0" hangingPunct="1">
      <a:defRPr sz="2000" kern="1200">
        <a:solidFill>
          <a:schemeClr val="tx1"/>
        </a:solidFill>
        <a:latin typeface="+mn-lt"/>
        <a:ea typeface="+mn-ea"/>
        <a:cs typeface="+mn-cs"/>
      </a:defRPr>
    </a:lvl2pPr>
    <a:lvl3pPr marL="1000536" algn="l" defTabSz="1000536" rtl="0" eaLnBrk="1" latinLnBrk="0" hangingPunct="1">
      <a:defRPr sz="2000" kern="1200">
        <a:solidFill>
          <a:schemeClr val="tx1"/>
        </a:solidFill>
        <a:latin typeface="+mn-lt"/>
        <a:ea typeface="+mn-ea"/>
        <a:cs typeface="+mn-cs"/>
      </a:defRPr>
    </a:lvl3pPr>
    <a:lvl4pPr marL="1500805" algn="l" defTabSz="1000536" rtl="0" eaLnBrk="1" latinLnBrk="0" hangingPunct="1">
      <a:defRPr sz="2000" kern="1200">
        <a:solidFill>
          <a:schemeClr val="tx1"/>
        </a:solidFill>
        <a:latin typeface="+mn-lt"/>
        <a:ea typeface="+mn-ea"/>
        <a:cs typeface="+mn-cs"/>
      </a:defRPr>
    </a:lvl4pPr>
    <a:lvl5pPr marL="2001073" algn="l" defTabSz="1000536" rtl="0" eaLnBrk="1" latinLnBrk="0" hangingPunct="1">
      <a:defRPr sz="2000" kern="1200">
        <a:solidFill>
          <a:schemeClr val="tx1"/>
        </a:solidFill>
        <a:latin typeface="+mn-lt"/>
        <a:ea typeface="+mn-ea"/>
        <a:cs typeface="+mn-cs"/>
      </a:defRPr>
    </a:lvl5pPr>
    <a:lvl6pPr marL="2501341" algn="l" defTabSz="1000536" rtl="0" eaLnBrk="1" latinLnBrk="0" hangingPunct="1">
      <a:defRPr sz="2000" kern="1200">
        <a:solidFill>
          <a:schemeClr val="tx1"/>
        </a:solidFill>
        <a:latin typeface="+mn-lt"/>
        <a:ea typeface="+mn-ea"/>
        <a:cs typeface="+mn-cs"/>
      </a:defRPr>
    </a:lvl6pPr>
    <a:lvl7pPr marL="3001609" algn="l" defTabSz="1000536" rtl="0" eaLnBrk="1" latinLnBrk="0" hangingPunct="1">
      <a:defRPr sz="2000" kern="1200">
        <a:solidFill>
          <a:schemeClr val="tx1"/>
        </a:solidFill>
        <a:latin typeface="+mn-lt"/>
        <a:ea typeface="+mn-ea"/>
        <a:cs typeface="+mn-cs"/>
      </a:defRPr>
    </a:lvl7pPr>
    <a:lvl8pPr marL="3501878" algn="l" defTabSz="1000536" rtl="0" eaLnBrk="1" latinLnBrk="0" hangingPunct="1">
      <a:defRPr sz="2000" kern="1200">
        <a:solidFill>
          <a:schemeClr val="tx1"/>
        </a:solidFill>
        <a:latin typeface="+mn-lt"/>
        <a:ea typeface="+mn-ea"/>
        <a:cs typeface="+mn-cs"/>
      </a:defRPr>
    </a:lvl8pPr>
    <a:lvl9pPr marL="4002146" algn="l" defTabSz="1000536"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4875"/>
    <a:srgbClr val="0377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92" y="1146"/>
      </p:cViewPr>
      <p:guideLst>
        <p:guide orient="horz" pos="2161"/>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D62E71-E9F4-414E-9E1A-D3F5D43785C0}" type="datetimeFigureOut">
              <a:rPr lang="zh-TW" altLang="en-US" smtClean="0"/>
              <a:t>2019/3/16</a:t>
            </a:fld>
            <a:endParaRPr lang="zh-TW" altLang="en-US"/>
          </a:p>
        </p:txBody>
      </p:sp>
      <p:sp>
        <p:nvSpPr>
          <p:cNvPr id="4" name="投影片圖像版面配置區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71E2C0-8C07-46D7-AAE3-995E09614296}" type="slidenum">
              <a:rPr lang="zh-TW" altLang="en-US" smtClean="0"/>
              <a:t>‹#›</a:t>
            </a:fld>
            <a:endParaRPr lang="zh-TW" altLang="en-US"/>
          </a:p>
        </p:txBody>
      </p:sp>
    </p:spTree>
    <p:extLst>
      <p:ext uri="{BB962C8B-B14F-4D97-AF65-F5344CB8AC3E}">
        <p14:creationId xmlns:p14="http://schemas.microsoft.com/office/powerpoint/2010/main" val="2857531693"/>
      </p:ext>
    </p:extLst>
  </p:cSld>
  <p:clrMap bg1="lt1" tx1="dk1" bg2="lt2" tx2="dk2" accent1="accent1" accent2="accent2" accent3="accent3" accent4="accent4" accent5="accent5" accent6="accent6" hlink="hlink" folHlink="folHlink"/>
  <p:notesStyle>
    <a:lvl1pPr marL="0" algn="l" defTabSz="1000536" rtl="0" eaLnBrk="1" latinLnBrk="0" hangingPunct="1">
      <a:defRPr sz="1300" kern="1200">
        <a:solidFill>
          <a:schemeClr val="tx1"/>
        </a:solidFill>
        <a:latin typeface="+mn-lt"/>
        <a:ea typeface="+mn-ea"/>
        <a:cs typeface="+mn-cs"/>
      </a:defRPr>
    </a:lvl1pPr>
    <a:lvl2pPr marL="500268" algn="l" defTabSz="1000536" rtl="0" eaLnBrk="1" latinLnBrk="0" hangingPunct="1">
      <a:defRPr sz="1300" kern="1200">
        <a:solidFill>
          <a:schemeClr val="tx1"/>
        </a:solidFill>
        <a:latin typeface="+mn-lt"/>
        <a:ea typeface="+mn-ea"/>
        <a:cs typeface="+mn-cs"/>
      </a:defRPr>
    </a:lvl2pPr>
    <a:lvl3pPr marL="1000536" algn="l" defTabSz="1000536" rtl="0" eaLnBrk="1" latinLnBrk="0" hangingPunct="1">
      <a:defRPr sz="1300" kern="1200">
        <a:solidFill>
          <a:schemeClr val="tx1"/>
        </a:solidFill>
        <a:latin typeface="+mn-lt"/>
        <a:ea typeface="+mn-ea"/>
        <a:cs typeface="+mn-cs"/>
      </a:defRPr>
    </a:lvl3pPr>
    <a:lvl4pPr marL="1500805" algn="l" defTabSz="1000536" rtl="0" eaLnBrk="1" latinLnBrk="0" hangingPunct="1">
      <a:defRPr sz="1300" kern="1200">
        <a:solidFill>
          <a:schemeClr val="tx1"/>
        </a:solidFill>
        <a:latin typeface="+mn-lt"/>
        <a:ea typeface="+mn-ea"/>
        <a:cs typeface="+mn-cs"/>
      </a:defRPr>
    </a:lvl4pPr>
    <a:lvl5pPr marL="2001073" algn="l" defTabSz="1000536" rtl="0" eaLnBrk="1" latinLnBrk="0" hangingPunct="1">
      <a:defRPr sz="1300" kern="1200">
        <a:solidFill>
          <a:schemeClr val="tx1"/>
        </a:solidFill>
        <a:latin typeface="+mn-lt"/>
        <a:ea typeface="+mn-ea"/>
        <a:cs typeface="+mn-cs"/>
      </a:defRPr>
    </a:lvl5pPr>
    <a:lvl6pPr marL="2501341" algn="l" defTabSz="1000536" rtl="0" eaLnBrk="1" latinLnBrk="0" hangingPunct="1">
      <a:defRPr sz="1300" kern="1200">
        <a:solidFill>
          <a:schemeClr val="tx1"/>
        </a:solidFill>
        <a:latin typeface="+mn-lt"/>
        <a:ea typeface="+mn-ea"/>
        <a:cs typeface="+mn-cs"/>
      </a:defRPr>
    </a:lvl6pPr>
    <a:lvl7pPr marL="3001609" algn="l" defTabSz="1000536" rtl="0" eaLnBrk="1" latinLnBrk="0" hangingPunct="1">
      <a:defRPr sz="1300" kern="1200">
        <a:solidFill>
          <a:schemeClr val="tx1"/>
        </a:solidFill>
        <a:latin typeface="+mn-lt"/>
        <a:ea typeface="+mn-ea"/>
        <a:cs typeface="+mn-cs"/>
      </a:defRPr>
    </a:lvl7pPr>
    <a:lvl8pPr marL="3501878" algn="l" defTabSz="1000536" rtl="0" eaLnBrk="1" latinLnBrk="0" hangingPunct="1">
      <a:defRPr sz="1300" kern="1200">
        <a:solidFill>
          <a:schemeClr val="tx1"/>
        </a:solidFill>
        <a:latin typeface="+mn-lt"/>
        <a:ea typeface="+mn-ea"/>
        <a:cs typeface="+mn-cs"/>
      </a:defRPr>
    </a:lvl8pPr>
    <a:lvl9pPr marL="4002146" algn="l" defTabSz="1000536"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A71E2C0-8C07-46D7-AAE3-995E09614296}" type="slidenum">
              <a:rPr lang="zh-TW" altLang="en-US" smtClean="0"/>
              <a:t>13</a:t>
            </a:fld>
            <a:endParaRPr lang="zh-TW" altLang="en-US"/>
          </a:p>
        </p:txBody>
      </p:sp>
    </p:spTree>
    <p:extLst>
      <p:ext uri="{BB962C8B-B14F-4D97-AF65-F5344CB8AC3E}">
        <p14:creationId xmlns:p14="http://schemas.microsoft.com/office/powerpoint/2010/main" val="1066508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A71E2C0-8C07-46D7-AAE3-995E09614296}" type="slidenum">
              <a:rPr lang="zh-TW" altLang="en-US" smtClean="0"/>
              <a:t>14</a:t>
            </a:fld>
            <a:endParaRPr lang="zh-TW" altLang="en-US"/>
          </a:p>
        </p:txBody>
      </p:sp>
    </p:spTree>
    <p:extLst>
      <p:ext uri="{BB962C8B-B14F-4D97-AF65-F5344CB8AC3E}">
        <p14:creationId xmlns:p14="http://schemas.microsoft.com/office/powerpoint/2010/main" val="1978328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3" y="1122623"/>
            <a:ext cx="9142810" cy="2388153"/>
          </a:xfrm>
        </p:spPr>
        <p:txBody>
          <a:bodyPr anchor="b"/>
          <a:lstStyle>
            <a:lvl1pPr algn="ctr">
              <a:defRPr sz="66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3803" y="3602872"/>
            <a:ext cx="9142810" cy="1656145"/>
          </a:xfrm>
        </p:spPr>
        <p:txBody>
          <a:bodyPr/>
          <a:lstStyle>
            <a:lvl1pPr marL="0" indent="0" algn="ctr">
              <a:buNone/>
              <a:defRPr sz="2600"/>
            </a:lvl1pPr>
            <a:lvl2pPr marL="500268" indent="0" algn="ctr">
              <a:buNone/>
              <a:defRPr sz="2200"/>
            </a:lvl2pPr>
            <a:lvl3pPr marL="1000536" indent="0" algn="ctr">
              <a:buNone/>
              <a:defRPr sz="2000"/>
            </a:lvl3pPr>
            <a:lvl4pPr marL="1500805" indent="0" algn="ctr">
              <a:buNone/>
              <a:defRPr sz="1800"/>
            </a:lvl4pPr>
            <a:lvl5pPr marL="2001073" indent="0" algn="ctr">
              <a:buNone/>
              <a:defRPr sz="1800"/>
            </a:lvl5pPr>
            <a:lvl6pPr marL="2501341" indent="0" algn="ctr">
              <a:buNone/>
              <a:defRPr sz="1800"/>
            </a:lvl6pPr>
            <a:lvl7pPr marL="3001609" indent="0" algn="ctr">
              <a:buNone/>
              <a:defRPr sz="1800"/>
            </a:lvl7pPr>
            <a:lvl8pPr marL="3501878" indent="0" algn="ctr">
              <a:buNone/>
              <a:defRPr sz="1800"/>
            </a:lvl8pPr>
            <a:lvl9pPr marL="4002146" indent="0" algn="ctr">
              <a:buNone/>
              <a:defRPr sz="18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57C86F7A-4C13-4512-9546-7A2E13DD49E4}" type="datetimeFigureOut">
              <a:rPr lang="zh-CN" altLang="en-US">
                <a:solidFill>
                  <a:prstClr val="black">
                    <a:tint val="75000"/>
                  </a:prstClr>
                </a:solidFill>
              </a:rPr>
              <a:pPr>
                <a:defRPr/>
              </a:pPr>
              <a:t>2019/3/16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fld id="{46D5BE2B-728A-4539-B86A-F2CEE53DE51F}" type="slidenum">
              <a:rPr lang="zh-CN" altLang="en-US"/>
              <a:pPr/>
              <a:t>‹#›</a:t>
            </a:fld>
            <a:endParaRPr lang="zh-CN" altLang="en-US"/>
          </a:p>
        </p:txBody>
      </p:sp>
    </p:spTree>
    <p:extLst>
      <p:ext uri="{BB962C8B-B14F-4D97-AF65-F5344CB8AC3E}">
        <p14:creationId xmlns:p14="http://schemas.microsoft.com/office/powerpoint/2010/main" val="3588612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9C852424-72F4-440E-8E03-587598E5B119}" type="datetimeFigureOut">
              <a:rPr lang="zh-CN" altLang="en-US">
                <a:solidFill>
                  <a:prstClr val="black">
                    <a:tint val="75000"/>
                  </a:prstClr>
                </a:solidFill>
              </a:rPr>
              <a:pPr>
                <a:defRPr/>
              </a:pPr>
              <a:t>2019/3/16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fld id="{07DF9EC1-C088-4DAC-AB69-D10F40584BD3}" type="slidenum">
              <a:rPr lang="zh-CN" altLang="en-US"/>
              <a:pPr/>
              <a:t>‹#›</a:t>
            </a:fld>
            <a:endParaRPr lang="zh-CN" altLang="en-US"/>
          </a:p>
        </p:txBody>
      </p:sp>
    </p:spTree>
    <p:extLst>
      <p:ext uri="{BB962C8B-B14F-4D97-AF65-F5344CB8AC3E}">
        <p14:creationId xmlns:p14="http://schemas.microsoft.com/office/powerpoint/2010/main" val="2144639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6" y="365210"/>
            <a:ext cx="2628558" cy="581318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094" y="365210"/>
            <a:ext cx="7733293" cy="581318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5F9EF9C9-4C84-4072-AFAA-D241A8D58A51}" type="datetimeFigureOut">
              <a:rPr lang="zh-CN" altLang="en-US">
                <a:solidFill>
                  <a:prstClr val="black">
                    <a:tint val="75000"/>
                  </a:prstClr>
                </a:solidFill>
              </a:rPr>
              <a:pPr>
                <a:defRPr/>
              </a:pPr>
              <a:t>2019/3/16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fld id="{E90597D9-2D04-4C83-915B-79D3B5D496F9}" type="slidenum">
              <a:rPr lang="zh-CN" altLang="en-US"/>
              <a:pPr/>
              <a:t>‹#›</a:t>
            </a:fld>
            <a:endParaRPr lang="zh-CN" altLang="en-US"/>
          </a:p>
        </p:txBody>
      </p:sp>
    </p:spTree>
    <p:extLst>
      <p:ext uri="{BB962C8B-B14F-4D97-AF65-F5344CB8AC3E}">
        <p14:creationId xmlns:p14="http://schemas.microsoft.com/office/powerpoint/2010/main" val="298545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C928C279-DE8B-468B-BC28-587297351CC5}" type="datetimeFigureOut">
              <a:rPr lang="zh-CN" altLang="en-US">
                <a:solidFill>
                  <a:prstClr val="black">
                    <a:tint val="75000"/>
                  </a:prstClr>
                </a:solidFill>
              </a:rPr>
              <a:pPr>
                <a:defRPr/>
              </a:pPr>
              <a:t>2019/3/16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fld id="{5D58769B-FD91-4354-84DF-C542D236D279}" type="slidenum">
              <a:rPr lang="zh-CN" altLang="en-US"/>
              <a:pPr/>
              <a:t>‹#›</a:t>
            </a:fld>
            <a:endParaRPr lang="zh-CN" altLang="en-US"/>
          </a:p>
        </p:txBody>
      </p:sp>
    </p:spTree>
    <p:extLst>
      <p:ext uri="{BB962C8B-B14F-4D97-AF65-F5344CB8AC3E}">
        <p14:creationId xmlns:p14="http://schemas.microsoft.com/office/powerpoint/2010/main" val="4172797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3" y="1710137"/>
            <a:ext cx="10514231" cy="2853397"/>
          </a:xfrm>
        </p:spPr>
        <p:txBody>
          <a:bodyPr anchor="b"/>
          <a:lstStyle>
            <a:lvl1pPr>
              <a:defRPr sz="66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743" y="4590528"/>
            <a:ext cx="10514231" cy="1500534"/>
          </a:xfrm>
        </p:spPr>
        <p:txBody>
          <a:bodyPr/>
          <a:lstStyle>
            <a:lvl1pPr marL="0" indent="0">
              <a:buNone/>
              <a:defRPr sz="2600">
                <a:solidFill>
                  <a:schemeClr val="tx1">
                    <a:tint val="75000"/>
                  </a:schemeClr>
                </a:solidFill>
              </a:defRPr>
            </a:lvl1pPr>
            <a:lvl2pPr marL="500268" indent="0">
              <a:buNone/>
              <a:defRPr sz="2200">
                <a:solidFill>
                  <a:schemeClr val="tx1">
                    <a:tint val="75000"/>
                  </a:schemeClr>
                </a:solidFill>
              </a:defRPr>
            </a:lvl2pPr>
            <a:lvl3pPr marL="1000536" indent="0">
              <a:buNone/>
              <a:defRPr sz="2000">
                <a:solidFill>
                  <a:schemeClr val="tx1">
                    <a:tint val="75000"/>
                  </a:schemeClr>
                </a:solidFill>
              </a:defRPr>
            </a:lvl3pPr>
            <a:lvl4pPr marL="1500805" indent="0">
              <a:buNone/>
              <a:defRPr sz="1800">
                <a:solidFill>
                  <a:schemeClr val="tx1">
                    <a:tint val="75000"/>
                  </a:schemeClr>
                </a:solidFill>
              </a:defRPr>
            </a:lvl4pPr>
            <a:lvl5pPr marL="2001073" indent="0">
              <a:buNone/>
              <a:defRPr sz="1800">
                <a:solidFill>
                  <a:schemeClr val="tx1">
                    <a:tint val="75000"/>
                  </a:schemeClr>
                </a:solidFill>
              </a:defRPr>
            </a:lvl5pPr>
            <a:lvl6pPr marL="2501341" indent="0">
              <a:buNone/>
              <a:defRPr sz="1800">
                <a:solidFill>
                  <a:schemeClr val="tx1">
                    <a:tint val="75000"/>
                  </a:schemeClr>
                </a:solidFill>
              </a:defRPr>
            </a:lvl6pPr>
            <a:lvl7pPr marL="3001609" indent="0">
              <a:buNone/>
              <a:defRPr sz="1800">
                <a:solidFill>
                  <a:schemeClr val="tx1">
                    <a:tint val="75000"/>
                  </a:schemeClr>
                </a:solidFill>
              </a:defRPr>
            </a:lvl7pPr>
            <a:lvl8pPr marL="3501878" indent="0">
              <a:buNone/>
              <a:defRPr sz="1800">
                <a:solidFill>
                  <a:schemeClr val="tx1">
                    <a:tint val="75000"/>
                  </a:schemeClr>
                </a:solidFill>
              </a:defRPr>
            </a:lvl8pPr>
            <a:lvl9pPr marL="4002146" indent="0">
              <a:buNone/>
              <a:defRPr sz="18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E649DB7B-3909-433D-9621-020AC3631DB6}" type="datetimeFigureOut">
              <a:rPr lang="zh-CN" altLang="en-US">
                <a:solidFill>
                  <a:prstClr val="black">
                    <a:tint val="75000"/>
                  </a:prstClr>
                </a:solidFill>
              </a:rPr>
              <a:pPr>
                <a:defRPr/>
              </a:pPr>
              <a:t>2019/3/16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fld id="{CC02487E-DA75-40AD-AFB9-B7E667800914}" type="slidenum">
              <a:rPr lang="zh-CN" altLang="en-US"/>
              <a:pPr/>
              <a:t>‹#›</a:t>
            </a:fld>
            <a:endParaRPr lang="zh-CN" altLang="en-US"/>
          </a:p>
        </p:txBody>
      </p:sp>
    </p:spTree>
    <p:extLst>
      <p:ext uri="{BB962C8B-B14F-4D97-AF65-F5344CB8AC3E}">
        <p14:creationId xmlns:p14="http://schemas.microsoft.com/office/powerpoint/2010/main" val="2843130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093" y="1826048"/>
            <a:ext cx="5180925" cy="435234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1398" y="1826048"/>
            <a:ext cx="5180925" cy="435234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357891DE-9EFB-436C-8098-DA346D61F734}" type="datetimeFigureOut">
              <a:rPr lang="zh-CN" altLang="en-US">
                <a:solidFill>
                  <a:prstClr val="black">
                    <a:tint val="75000"/>
                  </a:prstClr>
                </a:solidFill>
              </a:rPr>
              <a:pPr>
                <a:defRPr/>
              </a:pPr>
              <a:t>2019/3/16</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fld id="{C9019AB3-A56A-40DC-B315-4C9AF1D9AEF0}" type="slidenum">
              <a:rPr lang="zh-CN" altLang="en-US"/>
              <a:pPr/>
              <a:t>‹#›</a:t>
            </a:fld>
            <a:endParaRPr lang="zh-CN" altLang="en-US"/>
          </a:p>
        </p:txBody>
      </p:sp>
    </p:spTree>
    <p:extLst>
      <p:ext uri="{BB962C8B-B14F-4D97-AF65-F5344CB8AC3E}">
        <p14:creationId xmlns:p14="http://schemas.microsoft.com/office/powerpoint/2010/main" val="3630695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79" y="365211"/>
            <a:ext cx="10514231" cy="1325870"/>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679" y="1681552"/>
            <a:ext cx="5157116" cy="824103"/>
          </a:xfrm>
        </p:spPr>
        <p:txBody>
          <a:bodyPr anchor="b"/>
          <a:lstStyle>
            <a:lvl1pPr marL="0" indent="0">
              <a:buNone/>
              <a:defRPr sz="2600" b="1"/>
            </a:lvl1pPr>
            <a:lvl2pPr marL="500268" indent="0">
              <a:buNone/>
              <a:defRPr sz="2200" b="1"/>
            </a:lvl2pPr>
            <a:lvl3pPr marL="1000536" indent="0">
              <a:buNone/>
              <a:defRPr sz="2000" b="1"/>
            </a:lvl3pPr>
            <a:lvl4pPr marL="1500805" indent="0">
              <a:buNone/>
              <a:defRPr sz="1800" b="1"/>
            </a:lvl4pPr>
            <a:lvl5pPr marL="2001073" indent="0">
              <a:buNone/>
              <a:defRPr sz="1800" b="1"/>
            </a:lvl5pPr>
            <a:lvl6pPr marL="2501341" indent="0">
              <a:buNone/>
              <a:defRPr sz="1800" b="1"/>
            </a:lvl6pPr>
            <a:lvl7pPr marL="3001609" indent="0">
              <a:buNone/>
              <a:defRPr sz="1800" b="1"/>
            </a:lvl7pPr>
            <a:lvl8pPr marL="3501878" indent="0">
              <a:buNone/>
              <a:defRPr sz="1800" b="1"/>
            </a:lvl8pPr>
            <a:lvl9pPr marL="4002146" indent="0">
              <a:buNone/>
              <a:defRPr sz="1800" b="1"/>
            </a:lvl9pPr>
          </a:lstStyle>
          <a:p>
            <a:pPr lvl="0"/>
            <a:r>
              <a:rPr lang="zh-CN" altLang="en-US" smtClean="0"/>
              <a:t>单击此处编辑母版文本样式</a:t>
            </a:r>
          </a:p>
        </p:txBody>
      </p:sp>
      <p:sp>
        <p:nvSpPr>
          <p:cNvPr id="4" name="内容占位符 3"/>
          <p:cNvSpPr>
            <a:spLocks noGrp="1"/>
          </p:cNvSpPr>
          <p:nvPr>
            <p:ph sz="half" idx="2"/>
          </p:nvPr>
        </p:nvSpPr>
        <p:spPr>
          <a:xfrm>
            <a:off x="839679" y="2505657"/>
            <a:ext cx="5157116" cy="3685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1396" y="1681552"/>
            <a:ext cx="5182514" cy="824103"/>
          </a:xfrm>
        </p:spPr>
        <p:txBody>
          <a:bodyPr anchor="b"/>
          <a:lstStyle>
            <a:lvl1pPr marL="0" indent="0">
              <a:buNone/>
              <a:defRPr sz="2600" b="1"/>
            </a:lvl1pPr>
            <a:lvl2pPr marL="500268" indent="0">
              <a:buNone/>
              <a:defRPr sz="2200" b="1"/>
            </a:lvl2pPr>
            <a:lvl3pPr marL="1000536" indent="0">
              <a:buNone/>
              <a:defRPr sz="2000" b="1"/>
            </a:lvl3pPr>
            <a:lvl4pPr marL="1500805" indent="0">
              <a:buNone/>
              <a:defRPr sz="1800" b="1"/>
            </a:lvl4pPr>
            <a:lvl5pPr marL="2001073" indent="0">
              <a:buNone/>
              <a:defRPr sz="1800" b="1"/>
            </a:lvl5pPr>
            <a:lvl6pPr marL="2501341" indent="0">
              <a:buNone/>
              <a:defRPr sz="1800" b="1"/>
            </a:lvl6pPr>
            <a:lvl7pPr marL="3001609" indent="0">
              <a:buNone/>
              <a:defRPr sz="1800" b="1"/>
            </a:lvl7pPr>
            <a:lvl8pPr marL="3501878" indent="0">
              <a:buNone/>
              <a:defRPr sz="1800" b="1"/>
            </a:lvl8pPr>
            <a:lvl9pPr marL="4002146" indent="0">
              <a:buNone/>
              <a:defRPr sz="1800" b="1"/>
            </a:lvl9pPr>
          </a:lstStyle>
          <a:p>
            <a:pPr lvl="0"/>
            <a:r>
              <a:rPr lang="zh-CN" altLang="en-US" smtClean="0"/>
              <a:t>单击此处编辑母版文本样式</a:t>
            </a:r>
          </a:p>
        </p:txBody>
      </p:sp>
      <p:sp>
        <p:nvSpPr>
          <p:cNvPr id="6" name="内容占位符 5"/>
          <p:cNvSpPr>
            <a:spLocks noGrp="1"/>
          </p:cNvSpPr>
          <p:nvPr>
            <p:ph sz="quarter" idx="4"/>
          </p:nvPr>
        </p:nvSpPr>
        <p:spPr>
          <a:xfrm>
            <a:off x="6171396" y="2505657"/>
            <a:ext cx="5182514" cy="3685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2588A4FD-48AA-4EB3-ADAB-90805DF574A9}" type="datetimeFigureOut">
              <a:rPr lang="zh-CN" altLang="en-US">
                <a:solidFill>
                  <a:prstClr val="black">
                    <a:tint val="75000"/>
                  </a:prstClr>
                </a:solidFill>
              </a:rPr>
              <a:pPr>
                <a:defRPr/>
              </a:pPr>
              <a:t>2019/3/16</a:t>
            </a:fld>
            <a:endParaRPr lang="zh-CN" altLang="en-US">
              <a:solidFill>
                <a:prstClr val="black">
                  <a:tint val="75000"/>
                </a:prstClr>
              </a:solidFill>
            </a:endParaRPr>
          </a:p>
        </p:txBody>
      </p:sp>
      <p:sp>
        <p:nvSpPr>
          <p:cNvPr id="8"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9" name="灯片编号占位符 5"/>
          <p:cNvSpPr>
            <a:spLocks noGrp="1"/>
          </p:cNvSpPr>
          <p:nvPr>
            <p:ph type="sldNum" sz="quarter" idx="12"/>
          </p:nvPr>
        </p:nvSpPr>
        <p:spPr/>
        <p:txBody>
          <a:bodyPr/>
          <a:lstStyle>
            <a:lvl1pPr>
              <a:defRPr/>
            </a:lvl1pPr>
          </a:lstStyle>
          <a:p>
            <a:fld id="{0219823B-989B-4FE0-A31C-A45838B716C6}" type="slidenum">
              <a:rPr lang="zh-CN" altLang="en-US"/>
              <a:pPr/>
              <a:t>‹#›</a:t>
            </a:fld>
            <a:endParaRPr lang="zh-CN" altLang="en-US"/>
          </a:p>
        </p:txBody>
      </p:sp>
    </p:spTree>
    <p:extLst>
      <p:ext uri="{BB962C8B-B14F-4D97-AF65-F5344CB8AC3E}">
        <p14:creationId xmlns:p14="http://schemas.microsoft.com/office/powerpoint/2010/main" val="3273236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BCC83F5B-15CF-41AD-AAF7-C365C83FF08D}" type="datetimeFigureOut">
              <a:rPr lang="zh-CN" altLang="en-US">
                <a:solidFill>
                  <a:prstClr val="black">
                    <a:tint val="75000"/>
                  </a:prstClr>
                </a:solidFill>
              </a:rPr>
              <a:pPr>
                <a:defRPr/>
              </a:pPr>
              <a:t>2019/3/16</a:t>
            </a:fld>
            <a:endParaRPr lang="zh-CN" altLang="en-US">
              <a:solidFill>
                <a:prstClr val="black">
                  <a:tint val="75000"/>
                </a:prstClr>
              </a:solidFill>
            </a:endParaRPr>
          </a:p>
        </p:txBody>
      </p:sp>
      <p:sp>
        <p:nvSpPr>
          <p:cNvPr id="4"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5" name="灯片编号占位符 5"/>
          <p:cNvSpPr>
            <a:spLocks noGrp="1"/>
          </p:cNvSpPr>
          <p:nvPr>
            <p:ph type="sldNum" sz="quarter" idx="12"/>
          </p:nvPr>
        </p:nvSpPr>
        <p:spPr/>
        <p:txBody>
          <a:bodyPr/>
          <a:lstStyle>
            <a:lvl1pPr>
              <a:defRPr/>
            </a:lvl1pPr>
          </a:lstStyle>
          <a:p>
            <a:fld id="{687C2566-FD93-41C5-8007-9C6D9D8DF86C}" type="slidenum">
              <a:rPr lang="zh-CN" altLang="en-US"/>
              <a:pPr/>
              <a:t>‹#›</a:t>
            </a:fld>
            <a:endParaRPr lang="zh-CN" altLang="en-US"/>
          </a:p>
        </p:txBody>
      </p:sp>
    </p:spTree>
    <p:extLst>
      <p:ext uri="{BB962C8B-B14F-4D97-AF65-F5344CB8AC3E}">
        <p14:creationId xmlns:p14="http://schemas.microsoft.com/office/powerpoint/2010/main" val="4104796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17F8473D-2D84-413D-97BD-015ADE628A5A}" type="datetimeFigureOut">
              <a:rPr lang="zh-CN" altLang="en-US">
                <a:solidFill>
                  <a:prstClr val="black">
                    <a:tint val="75000"/>
                  </a:prstClr>
                </a:solidFill>
              </a:rPr>
              <a:pPr>
                <a:defRPr/>
              </a:pPr>
              <a:t>2019/3/16</a:t>
            </a:fld>
            <a:endParaRPr lang="zh-CN" altLang="en-US">
              <a:solidFill>
                <a:prstClr val="black">
                  <a:tint val="75000"/>
                </a:prstClr>
              </a:solidFill>
            </a:endParaRPr>
          </a:p>
        </p:txBody>
      </p:sp>
      <p:sp>
        <p:nvSpPr>
          <p:cNvPr id="3"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4" name="灯片编号占位符 5"/>
          <p:cNvSpPr>
            <a:spLocks noGrp="1"/>
          </p:cNvSpPr>
          <p:nvPr>
            <p:ph type="sldNum" sz="quarter" idx="12"/>
          </p:nvPr>
        </p:nvSpPr>
        <p:spPr/>
        <p:txBody>
          <a:bodyPr/>
          <a:lstStyle>
            <a:lvl1pPr>
              <a:defRPr/>
            </a:lvl1pPr>
          </a:lstStyle>
          <a:p>
            <a:fld id="{9D55DC8D-C4F0-4F0D-B826-92573808DA56}" type="slidenum">
              <a:rPr lang="zh-CN" altLang="en-US"/>
              <a:pPr/>
              <a:t>‹#›</a:t>
            </a:fld>
            <a:endParaRPr lang="zh-CN" altLang="en-US"/>
          </a:p>
        </p:txBody>
      </p:sp>
    </p:spTree>
    <p:extLst>
      <p:ext uri="{BB962C8B-B14F-4D97-AF65-F5344CB8AC3E}">
        <p14:creationId xmlns:p14="http://schemas.microsoft.com/office/powerpoint/2010/main" val="1134293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80" y="457307"/>
            <a:ext cx="3931725" cy="1600571"/>
          </a:xfrm>
        </p:spPr>
        <p:txBody>
          <a:bodyPr anchor="b"/>
          <a:lstStyle>
            <a:lvl1pPr>
              <a:defRPr sz="35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2515" y="987657"/>
            <a:ext cx="6171397" cy="4874753"/>
          </a:xfrm>
        </p:spPr>
        <p:txBody>
          <a:bodyPr/>
          <a:lstStyle>
            <a:lvl1pPr>
              <a:defRPr sz="35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680" y="2057876"/>
            <a:ext cx="3931725" cy="3812471"/>
          </a:xfrm>
        </p:spPr>
        <p:txBody>
          <a:bodyPr/>
          <a:lstStyle>
            <a:lvl1pPr marL="0" indent="0">
              <a:buNone/>
              <a:defRPr sz="1800"/>
            </a:lvl1pPr>
            <a:lvl2pPr marL="500268" indent="0">
              <a:buNone/>
              <a:defRPr sz="1500"/>
            </a:lvl2pPr>
            <a:lvl3pPr marL="1000536" indent="0">
              <a:buNone/>
              <a:defRPr sz="1300"/>
            </a:lvl3pPr>
            <a:lvl4pPr marL="1500805" indent="0">
              <a:buNone/>
              <a:defRPr sz="1100"/>
            </a:lvl4pPr>
            <a:lvl5pPr marL="2001073" indent="0">
              <a:buNone/>
              <a:defRPr sz="1100"/>
            </a:lvl5pPr>
            <a:lvl6pPr marL="2501341" indent="0">
              <a:buNone/>
              <a:defRPr sz="1100"/>
            </a:lvl6pPr>
            <a:lvl7pPr marL="3001609" indent="0">
              <a:buNone/>
              <a:defRPr sz="1100"/>
            </a:lvl7pPr>
            <a:lvl8pPr marL="3501878" indent="0">
              <a:buNone/>
              <a:defRPr sz="1100"/>
            </a:lvl8pPr>
            <a:lvl9pPr marL="4002146" indent="0">
              <a:buNone/>
              <a:defRPr sz="11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FCFA7D9F-B4F6-4B7D-8D30-9FDE43AA2DD2}" type="datetimeFigureOut">
              <a:rPr lang="zh-CN" altLang="en-US">
                <a:solidFill>
                  <a:prstClr val="black">
                    <a:tint val="75000"/>
                  </a:prstClr>
                </a:solidFill>
              </a:rPr>
              <a:pPr>
                <a:defRPr/>
              </a:pPr>
              <a:t>2019/3/16</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fld id="{CCB07F97-2FC2-4714-850C-6700199D6194}" type="slidenum">
              <a:rPr lang="zh-CN" altLang="en-US"/>
              <a:pPr/>
              <a:t>‹#›</a:t>
            </a:fld>
            <a:endParaRPr lang="zh-CN" altLang="en-US"/>
          </a:p>
        </p:txBody>
      </p:sp>
    </p:spTree>
    <p:extLst>
      <p:ext uri="{BB962C8B-B14F-4D97-AF65-F5344CB8AC3E}">
        <p14:creationId xmlns:p14="http://schemas.microsoft.com/office/powerpoint/2010/main" val="90666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80" y="457307"/>
            <a:ext cx="3931725" cy="1600571"/>
          </a:xfrm>
        </p:spPr>
        <p:txBody>
          <a:bodyPr anchor="b"/>
          <a:lstStyle>
            <a:lvl1pPr>
              <a:defRPr sz="35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2515" y="987657"/>
            <a:ext cx="6171397" cy="4874753"/>
          </a:xfrm>
        </p:spPr>
        <p:txBody>
          <a:bodyPr rtlCol="0">
            <a:normAutofit/>
          </a:bodyPr>
          <a:lstStyle>
            <a:lvl1pPr marL="0" indent="0">
              <a:buNone/>
              <a:defRPr sz="3500"/>
            </a:lvl1pPr>
            <a:lvl2pPr marL="500268" indent="0">
              <a:buNone/>
              <a:defRPr sz="3100"/>
            </a:lvl2pPr>
            <a:lvl3pPr marL="1000536" indent="0">
              <a:buNone/>
              <a:defRPr sz="2600"/>
            </a:lvl3pPr>
            <a:lvl4pPr marL="1500805" indent="0">
              <a:buNone/>
              <a:defRPr sz="2200"/>
            </a:lvl4pPr>
            <a:lvl5pPr marL="2001073" indent="0">
              <a:buNone/>
              <a:defRPr sz="2200"/>
            </a:lvl5pPr>
            <a:lvl6pPr marL="2501341" indent="0">
              <a:buNone/>
              <a:defRPr sz="2200"/>
            </a:lvl6pPr>
            <a:lvl7pPr marL="3001609" indent="0">
              <a:buNone/>
              <a:defRPr sz="2200"/>
            </a:lvl7pPr>
            <a:lvl8pPr marL="3501878" indent="0">
              <a:buNone/>
              <a:defRPr sz="2200"/>
            </a:lvl8pPr>
            <a:lvl9pPr marL="4002146" indent="0">
              <a:buNone/>
              <a:defRPr sz="2200"/>
            </a:lvl9pPr>
          </a:lstStyle>
          <a:p>
            <a:pPr lvl="0"/>
            <a:endParaRPr lang="zh-CN" altLang="en-US" noProof="0"/>
          </a:p>
        </p:txBody>
      </p:sp>
      <p:sp>
        <p:nvSpPr>
          <p:cNvPr id="4" name="文本占位符 3"/>
          <p:cNvSpPr>
            <a:spLocks noGrp="1"/>
          </p:cNvSpPr>
          <p:nvPr>
            <p:ph type="body" sz="half" idx="2"/>
          </p:nvPr>
        </p:nvSpPr>
        <p:spPr>
          <a:xfrm>
            <a:off x="839680" y="2057876"/>
            <a:ext cx="3931725" cy="3812471"/>
          </a:xfrm>
        </p:spPr>
        <p:txBody>
          <a:bodyPr/>
          <a:lstStyle>
            <a:lvl1pPr marL="0" indent="0">
              <a:buNone/>
              <a:defRPr sz="1800"/>
            </a:lvl1pPr>
            <a:lvl2pPr marL="500268" indent="0">
              <a:buNone/>
              <a:defRPr sz="1500"/>
            </a:lvl2pPr>
            <a:lvl3pPr marL="1000536" indent="0">
              <a:buNone/>
              <a:defRPr sz="1300"/>
            </a:lvl3pPr>
            <a:lvl4pPr marL="1500805" indent="0">
              <a:buNone/>
              <a:defRPr sz="1100"/>
            </a:lvl4pPr>
            <a:lvl5pPr marL="2001073" indent="0">
              <a:buNone/>
              <a:defRPr sz="1100"/>
            </a:lvl5pPr>
            <a:lvl6pPr marL="2501341" indent="0">
              <a:buNone/>
              <a:defRPr sz="1100"/>
            </a:lvl6pPr>
            <a:lvl7pPr marL="3001609" indent="0">
              <a:buNone/>
              <a:defRPr sz="1100"/>
            </a:lvl7pPr>
            <a:lvl8pPr marL="3501878" indent="0">
              <a:buNone/>
              <a:defRPr sz="1100"/>
            </a:lvl8pPr>
            <a:lvl9pPr marL="4002146" indent="0">
              <a:buNone/>
              <a:defRPr sz="11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5DAE2CA6-8D79-400E-AD1E-56E3E0DA2BAA}" type="datetimeFigureOut">
              <a:rPr lang="zh-CN" altLang="en-US">
                <a:solidFill>
                  <a:prstClr val="black">
                    <a:tint val="75000"/>
                  </a:prstClr>
                </a:solidFill>
              </a:rPr>
              <a:pPr>
                <a:defRPr/>
              </a:pPr>
              <a:t>2019/3/16</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fld id="{84D9D1E1-5454-45C3-93DA-86C3DA9ECB48}" type="slidenum">
              <a:rPr lang="zh-CN" altLang="en-US"/>
              <a:pPr/>
              <a:t>‹#›</a:t>
            </a:fld>
            <a:endParaRPr lang="zh-CN" altLang="en-US"/>
          </a:p>
        </p:txBody>
      </p:sp>
    </p:spTree>
    <p:extLst>
      <p:ext uri="{BB962C8B-B14F-4D97-AF65-F5344CB8AC3E}">
        <p14:creationId xmlns:p14="http://schemas.microsoft.com/office/powerpoint/2010/main" val="2525854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092" y="365211"/>
            <a:ext cx="10514231" cy="1325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054" tIns="50027" rIns="100054" bIns="50027"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838092" y="1826048"/>
            <a:ext cx="10514231" cy="4352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054" tIns="50027" rIns="100054" bIns="50027"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838092" y="6357825"/>
            <a:ext cx="2742843" cy="365210"/>
          </a:xfrm>
          <a:prstGeom prst="rect">
            <a:avLst/>
          </a:prstGeom>
        </p:spPr>
        <p:txBody>
          <a:bodyPr vert="horz" lIns="100054" tIns="50027" rIns="100054" bIns="50027" rtlCol="0" anchor="ctr"/>
          <a:lstStyle>
            <a:lvl1pPr algn="l" eaLnBrk="1" fontAlgn="auto" hangingPunct="1">
              <a:spcBef>
                <a:spcPts val="0"/>
              </a:spcBef>
              <a:spcAft>
                <a:spcPts val="0"/>
              </a:spcAft>
              <a:defRPr sz="1300">
                <a:solidFill>
                  <a:schemeClr val="tx1">
                    <a:tint val="75000"/>
                  </a:schemeClr>
                </a:solidFill>
                <a:latin typeface="+mn-lt"/>
                <a:ea typeface="+mn-ea"/>
              </a:defRPr>
            </a:lvl1pPr>
          </a:lstStyle>
          <a:p>
            <a:pPr>
              <a:defRPr/>
            </a:pPr>
            <a:fld id="{583BA994-DBC0-4389-9AC3-50B67B3923E1}" type="datetimeFigureOut">
              <a:rPr lang="zh-CN" altLang="en-US">
                <a:solidFill>
                  <a:prstClr val="black">
                    <a:tint val="75000"/>
                  </a:prstClr>
                </a:solidFill>
              </a:rPr>
              <a:pPr>
                <a:defRPr/>
              </a:pPr>
              <a:t>2019/3/16</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076" y="6357825"/>
            <a:ext cx="4114264" cy="365210"/>
          </a:xfrm>
          <a:prstGeom prst="rect">
            <a:avLst/>
          </a:prstGeom>
        </p:spPr>
        <p:txBody>
          <a:bodyPr vert="horz" lIns="100054" tIns="50027" rIns="100054" bIns="50027" rtlCol="0" anchor="ctr"/>
          <a:lstStyle>
            <a:lvl1pPr algn="ctr" eaLnBrk="1" fontAlgn="auto" hangingPunct="1">
              <a:spcBef>
                <a:spcPts val="0"/>
              </a:spcBef>
              <a:spcAft>
                <a:spcPts val="0"/>
              </a:spcAft>
              <a:defRPr sz="1300">
                <a:solidFill>
                  <a:schemeClr val="tx1">
                    <a:tint val="75000"/>
                  </a:schemeClr>
                </a:solidFill>
                <a:latin typeface="+mn-lt"/>
                <a:ea typeface="+mn-ea"/>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09480" y="6357825"/>
            <a:ext cx="2742843" cy="365210"/>
          </a:xfrm>
          <a:prstGeom prst="rect">
            <a:avLst/>
          </a:prstGeom>
        </p:spPr>
        <p:txBody>
          <a:bodyPr vert="horz" wrap="square" lIns="100054" tIns="50027" rIns="100054" bIns="50027" numCol="1" anchor="ctr" anchorCtr="0" compatLnSpc="1">
            <a:prstTxWarp prst="textNoShape">
              <a:avLst/>
            </a:prstTxWarp>
          </a:bodyPr>
          <a:lstStyle>
            <a:lvl1pPr algn="r" eaLnBrk="1" hangingPunct="1">
              <a:defRPr sz="1300">
                <a:solidFill>
                  <a:srgbClr val="898989"/>
                </a:solidFill>
              </a:defRPr>
            </a:lvl1pPr>
          </a:lstStyle>
          <a:p>
            <a:pPr fontAlgn="base">
              <a:spcBef>
                <a:spcPct val="0"/>
              </a:spcBef>
              <a:spcAft>
                <a:spcPct val="0"/>
              </a:spcAft>
            </a:pPr>
            <a:fld id="{DA430D88-0AE5-4EDA-BDD3-1B97B5FCD56A}" type="slidenum">
              <a:rPr lang="zh-CN" altLang="en-US"/>
              <a:pPr fontAlgn="base">
                <a:spcBef>
                  <a:spcPct val="0"/>
                </a:spcBef>
                <a:spcAft>
                  <a:spcPct val="0"/>
                </a:spcAft>
              </a:pPr>
              <a:t>‹#›</a:t>
            </a:fld>
            <a:endParaRPr lang="zh-CN" altLang="en-US"/>
          </a:p>
        </p:txBody>
      </p:sp>
    </p:spTree>
    <p:extLst>
      <p:ext uri="{BB962C8B-B14F-4D97-AF65-F5344CB8AC3E}">
        <p14:creationId xmlns:p14="http://schemas.microsoft.com/office/powerpoint/2010/main" val="38924185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800" kern="1200">
          <a:solidFill>
            <a:schemeClr val="tx1"/>
          </a:solidFill>
          <a:latin typeface="+mj-lt"/>
          <a:ea typeface="+mj-ea"/>
          <a:cs typeface="+mj-cs"/>
        </a:defRPr>
      </a:lvl1pPr>
      <a:lvl2pPr algn="l" rtl="0" eaLnBrk="0" fontAlgn="base" hangingPunct="0">
        <a:lnSpc>
          <a:spcPct val="90000"/>
        </a:lnSpc>
        <a:spcBef>
          <a:spcPct val="0"/>
        </a:spcBef>
        <a:spcAft>
          <a:spcPct val="0"/>
        </a:spcAft>
        <a:defRPr sz="48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8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8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800">
          <a:solidFill>
            <a:schemeClr val="tx1"/>
          </a:solidFill>
          <a:latin typeface="Calibri Light" panose="020F0302020204030204" pitchFamily="34" charset="0"/>
          <a:ea typeface="宋体" panose="02010600030101010101" pitchFamily="2" charset="-122"/>
        </a:defRPr>
      </a:lvl5pPr>
      <a:lvl6pPr marL="500268" algn="l" rtl="0" fontAlgn="base">
        <a:lnSpc>
          <a:spcPct val="90000"/>
        </a:lnSpc>
        <a:spcBef>
          <a:spcPct val="0"/>
        </a:spcBef>
        <a:spcAft>
          <a:spcPct val="0"/>
        </a:spcAft>
        <a:defRPr sz="4800">
          <a:solidFill>
            <a:schemeClr val="tx1"/>
          </a:solidFill>
          <a:latin typeface="Calibri Light" panose="020F0302020204030204" pitchFamily="34" charset="0"/>
          <a:ea typeface="宋体" panose="02010600030101010101" pitchFamily="2" charset="-122"/>
        </a:defRPr>
      </a:lvl6pPr>
      <a:lvl7pPr marL="1000536" algn="l" rtl="0" fontAlgn="base">
        <a:lnSpc>
          <a:spcPct val="90000"/>
        </a:lnSpc>
        <a:spcBef>
          <a:spcPct val="0"/>
        </a:spcBef>
        <a:spcAft>
          <a:spcPct val="0"/>
        </a:spcAft>
        <a:defRPr sz="4800">
          <a:solidFill>
            <a:schemeClr val="tx1"/>
          </a:solidFill>
          <a:latin typeface="Calibri Light" panose="020F0302020204030204" pitchFamily="34" charset="0"/>
          <a:ea typeface="宋体" panose="02010600030101010101" pitchFamily="2" charset="-122"/>
        </a:defRPr>
      </a:lvl7pPr>
      <a:lvl8pPr marL="1500805" algn="l" rtl="0" fontAlgn="base">
        <a:lnSpc>
          <a:spcPct val="90000"/>
        </a:lnSpc>
        <a:spcBef>
          <a:spcPct val="0"/>
        </a:spcBef>
        <a:spcAft>
          <a:spcPct val="0"/>
        </a:spcAft>
        <a:defRPr sz="4800">
          <a:solidFill>
            <a:schemeClr val="tx1"/>
          </a:solidFill>
          <a:latin typeface="Calibri Light" panose="020F0302020204030204" pitchFamily="34" charset="0"/>
          <a:ea typeface="宋体" panose="02010600030101010101" pitchFamily="2" charset="-122"/>
        </a:defRPr>
      </a:lvl8pPr>
      <a:lvl9pPr marL="2001073" algn="l" rtl="0" fontAlgn="base">
        <a:lnSpc>
          <a:spcPct val="90000"/>
        </a:lnSpc>
        <a:spcBef>
          <a:spcPct val="0"/>
        </a:spcBef>
        <a:spcAft>
          <a:spcPct val="0"/>
        </a:spcAft>
        <a:defRPr sz="4800">
          <a:solidFill>
            <a:schemeClr val="tx1"/>
          </a:solidFill>
          <a:latin typeface="Calibri Light" panose="020F0302020204030204" pitchFamily="34" charset="0"/>
          <a:ea typeface="宋体" panose="02010600030101010101" pitchFamily="2" charset="-122"/>
        </a:defRPr>
      </a:lvl9pPr>
    </p:titleStyle>
    <p:bodyStyle>
      <a:lvl1pPr marL="250134" indent="-250134" algn="l" rtl="0" eaLnBrk="0" fontAlgn="base" hangingPunct="0">
        <a:lnSpc>
          <a:spcPct val="90000"/>
        </a:lnSpc>
        <a:spcBef>
          <a:spcPts val="1094"/>
        </a:spcBef>
        <a:spcAft>
          <a:spcPct val="0"/>
        </a:spcAft>
        <a:buFont typeface="Arial" charset="0"/>
        <a:buChar char="•"/>
        <a:defRPr sz="3100" kern="1200">
          <a:solidFill>
            <a:schemeClr val="tx1"/>
          </a:solidFill>
          <a:latin typeface="+mn-lt"/>
          <a:ea typeface="+mn-ea"/>
          <a:cs typeface="+mn-cs"/>
        </a:defRPr>
      </a:lvl1pPr>
      <a:lvl2pPr marL="750402" indent="-250134" algn="l" rtl="0" eaLnBrk="0" fontAlgn="base" hangingPunct="0">
        <a:lnSpc>
          <a:spcPct val="90000"/>
        </a:lnSpc>
        <a:spcBef>
          <a:spcPts val="547"/>
        </a:spcBef>
        <a:spcAft>
          <a:spcPct val="0"/>
        </a:spcAft>
        <a:buFont typeface="Arial" charset="0"/>
        <a:buChar char="•"/>
        <a:defRPr sz="2600" kern="1200">
          <a:solidFill>
            <a:schemeClr val="tx1"/>
          </a:solidFill>
          <a:latin typeface="+mn-lt"/>
          <a:ea typeface="+mn-ea"/>
          <a:cs typeface="+mn-cs"/>
        </a:defRPr>
      </a:lvl2pPr>
      <a:lvl3pPr marL="1250671" indent="-250134" algn="l" rtl="0" eaLnBrk="0" fontAlgn="base" hangingPunct="0">
        <a:lnSpc>
          <a:spcPct val="90000"/>
        </a:lnSpc>
        <a:spcBef>
          <a:spcPts val="547"/>
        </a:spcBef>
        <a:spcAft>
          <a:spcPct val="0"/>
        </a:spcAft>
        <a:buFont typeface="Arial" charset="0"/>
        <a:buChar char="•"/>
        <a:defRPr sz="2200" kern="1200">
          <a:solidFill>
            <a:schemeClr val="tx1"/>
          </a:solidFill>
          <a:latin typeface="+mn-lt"/>
          <a:ea typeface="+mn-ea"/>
          <a:cs typeface="+mn-cs"/>
        </a:defRPr>
      </a:lvl3pPr>
      <a:lvl4pPr marL="1750939" indent="-250134" algn="l" rtl="0" eaLnBrk="0" fontAlgn="base" hangingPunct="0">
        <a:lnSpc>
          <a:spcPct val="90000"/>
        </a:lnSpc>
        <a:spcBef>
          <a:spcPts val="547"/>
        </a:spcBef>
        <a:spcAft>
          <a:spcPct val="0"/>
        </a:spcAft>
        <a:buFont typeface="Arial" charset="0"/>
        <a:buChar char="•"/>
        <a:defRPr kern="1200">
          <a:solidFill>
            <a:schemeClr val="tx1"/>
          </a:solidFill>
          <a:latin typeface="+mn-lt"/>
          <a:ea typeface="+mn-ea"/>
          <a:cs typeface="+mn-cs"/>
        </a:defRPr>
      </a:lvl4pPr>
      <a:lvl5pPr marL="2251207" indent="-250134" algn="l" rtl="0" eaLnBrk="0" fontAlgn="base" hangingPunct="0">
        <a:lnSpc>
          <a:spcPct val="90000"/>
        </a:lnSpc>
        <a:spcBef>
          <a:spcPts val="547"/>
        </a:spcBef>
        <a:spcAft>
          <a:spcPct val="0"/>
        </a:spcAft>
        <a:buFont typeface="Arial" charset="0"/>
        <a:buChar char="•"/>
        <a:defRPr kern="1200">
          <a:solidFill>
            <a:schemeClr val="tx1"/>
          </a:solidFill>
          <a:latin typeface="+mn-lt"/>
          <a:ea typeface="+mn-ea"/>
          <a:cs typeface="+mn-cs"/>
        </a:defRPr>
      </a:lvl5pPr>
      <a:lvl6pPr marL="2751475" indent="-250134" algn="l" defTabSz="1000536" rtl="0" eaLnBrk="1" latinLnBrk="0" hangingPunct="1">
        <a:lnSpc>
          <a:spcPct val="90000"/>
        </a:lnSpc>
        <a:spcBef>
          <a:spcPts val="547"/>
        </a:spcBef>
        <a:buFont typeface="Arial" panose="020B0604020202020204" pitchFamily="34" charset="0"/>
        <a:buChar char="•"/>
        <a:defRPr sz="2000" kern="1200">
          <a:solidFill>
            <a:schemeClr val="tx1"/>
          </a:solidFill>
          <a:latin typeface="+mn-lt"/>
          <a:ea typeface="+mn-ea"/>
          <a:cs typeface="+mn-cs"/>
        </a:defRPr>
      </a:lvl6pPr>
      <a:lvl7pPr marL="3251744" indent="-250134" algn="l" defTabSz="1000536" rtl="0" eaLnBrk="1" latinLnBrk="0" hangingPunct="1">
        <a:lnSpc>
          <a:spcPct val="90000"/>
        </a:lnSpc>
        <a:spcBef>
          <a:spcPts val="547"/>
        </a:spcBef>
        <a:buFont typeface="Arial" panose="020B0604020202020204" pitchFamily="34" charset="0"/>
        <a:buChar char="•"/>
        <a:defRPr sz="2000" kern="1200">
          <a:solidFill>
            <a:schemeClr val="tx1"/>
          </a:solidFill>
          <a:latin typeface="+mn-lt"/>
          <a:ea typeface="+mn-ea"/>
          <a:cs typeface="+mn-cs"/>
        </a:defRPr>
      </a:lvl7pPr>
      <a:lvl8pPr marL="3752012" indent="-250134" algn="l" defTabSz="1000536" rtl="0" eaLnBrk="1" latinLnBrk="0" hangingPunct="1">
        <a:lnSpc>
          <a:spcPct val="90000"/>
        </a:lnSpc>
        <a:spcBef>
          <a:spcPts val="547"/>
        </a:spcBef>
        <a:buFont typeface="Arial" panose="020B0604020202020204" pitchFamily="34" charset="0"/>
        <a:buChar char="•"/>
        <a:defRPr sz="2000" kern="1200">
          <a:solidFill>
            <a:schemeClr val="tx1"/>
          </a:solidFill>
          <a:latin typeface="+mn-lt"/>
          <a:ea typeface="+mn-ea"/>
          <a:cs typeface="+mn-cs"/>
        </a:defRPr>
      </a:lvl8pPr>
      <a:lvl9pPr marL="4252280" indent="-250134" algn="l" defTabSz="1000536" rtl="0" eaLnBrk="1" latinLnBrk="0" hangingPunct="1">
        <a:lnSpc>
          <a:spcPct val="90000"/>
        </a:lnSpc>
        <a:spcBef>
          <a:spcPts val="547"/>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1000536" rtl="0" eaLnBrk="1" latinLnBrk="0" hangingPunct="1">
        <a:defRPr sz="2000" kern="1200">
          <a:solidFill>
            <a:schemeClr val="tx1"/>
          </a:solidFill>
          <a:latin typeface="+mn-lt"/>
          <a:ea typeface="+mn-ea"/>
          <a:cs typeface="+mn-cs"/>
        </a:defRPr>
      </a:lvl1pPr>
      <a:lvl2pPr marL="500268" algn="l" defTabSz="1000536" rtl="0" eaLnBrk="1" latinLnBrk="0" hangingPunct="1">
        <a:defRPr sz="2000" kern="1200">
          <a:solidFill>
            <a:schemeClr val="tx1"/>
          </a:solidFill>
          <a:latin typeface="+mn-lt"/>
          <a:ea typeface="+mn-ea"/>
          <a:cs typeface="+mn-cs"/>
        </a:defRPr>
      </a:lvl2pPr>
      <a:lvl3pPr marL="1000536" algn="l" defTabSz="1000536" rtl="0" eaLnBrk="1" latinLnBrk="0" hangingPunct="1">
        <a:defRPr sz="2000" kern="1200">
          <a:solidFill>
            <a:schemeClr val="tx1"/>
          </a:solidFill>
          <a:latin typeface="+mn-lt"/>
          <a:ea typeface="+mn-ea"/>
          <a:cs typeface="+mn-cs"/>
        </a:defRPr>
      </a:lvl3pPr>
      <a:lvl4pPr marL="1500805" algn="l" defTabSz="1000536" rtl="0" eaLnBrk="1" latinLnBrk="0" hangingPunct="1">
        <a:defRPr sz="2000" kern="1200">
          <a:solidFill>
            <a:schemeClr val="tx1"/>
          </a:solidFill>
          <a:latin typeface="+mn-lt"/>
          <a:ea typeface="+mn-ea"/>
          <a:cs typeface="+mn-cs"/>
        </a:defRPr>
      </a:lvl4pPr>
      <a:lvl5pPr marL="2001073" algn="l" defTabSz="1000536" rtl="0" eaLnBrk="1" latinLnBrk="0" hangingPunct="1">
        <a:defRPr sz="2000" kern="1200">
          <a:solidFill>
            <a:schemeClr val="tx1"/>
          </a:solidFill>
          <a:latin typeface="+mn-lt"/>
          <a:ea typeface="+mn-ea"/>
          <a:cs typeface="+mn-cs"/>
        </a:defRPr>
      </a:lvl5pPr>
      <a:lvl6pPr marL="2501341" algn="l" defTabSz="1000536" rtl="0" eaLnBrk="1" latinLnBrk="0" hangingPunct="1">
        <a:defRPr sz="2000" kern="1200">
          <a:solidFill>
            <a:schemeClr val="tx1"/>
          </a:solidFill>
          <a:latin typeface="+mn-lt"/>
          <a:ea typeface="+mn-ea"/>
          <a:cs typeface="+mn-cs"/>
        </a:defRPr>
      </a:lvl6pPr>
      <a:lvl7pPr marL="3001609" algn="l" defTabSz="1000536" rtl="0" eaLnBrk="1" latinLnBrk="0" hangingPunct="1">
        <a:defRPr sz="2000" kern="1200">
          <a:solidFill>
            <a:schemeClr val="tx1"/>
          </a:solidFill>
          <a:latin typeface="+mn-lt"/>
          <a:ea typeface="+mn-ea"/>
          <a:cs typeface="+mn-cs"/>
        </a:defRPr>
      </a:lvl7pPr>
      <a:lvl8pPr marL="3501878" algn="l" defTabSz="1000536" rtl="0" eaLnBrk="1" latinLnBrk="0" hangingPunct="1">
        <a:defRPr sz="2000" kern="1200">
          <a:solidFill>
            <a:schemeClr val="tx1"/>
          </a:solidFill>
          <a:latin typeface="+mn-lt"/>
          <a:ea typeface="+mn-ea"/>
          <a:cs typeface="+mn-cs"/>
        </a:defRPr>
      </a:lvl8pPr>
      <a:lvl9pPr marL="4002146" algn="l" defTabSz="1000536"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s://www.xq.com.tw/xs%E8%AA%9E%E6%B3%95%E5%85%A5%E9%96%80-%E8%AE%8A%E6%95%B8/"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8.png"/></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s>
</file>

<file path=ppt/slides/_rels/slide38.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39.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72.png"/><Relationship Id="rId4" Type="http://schemas.openxmlformats.org/officeDocument/2006/relationships/image" Target="../media/image71.png"/></Relationships>
</file>

<file path=ppt/slides/_rels/slide4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1992057" y="2863705"/>
            <a:ext cx="8169799" cy="839695"/>
          </a:xfrm>
          <a:prstGeom prst="rect">
            <a:avLst/>
          </a:prstGeom>
          <a:noFill/>
        </p:spPr>
        <p:txBody>
          <a:bodyPr lIns="100054" tIns="50027" rIns="100054" bIns="50027">
            <a:spAutoFit/>
          </a:bodyPr>
          <a:lstStyle/>
          <a:p>
            <a:pPr algn="ctr">
              <a:defRPr/>
            </a:pPr>
            <a:r>
              <a:rPr lang="zh-TW" altLang="en-US" sz="4800" b="1" spc="328" dirty="0" smtClean="0">
                <a:solidFill>
                  <a:srgbClr val="044875"/>
                </a:solidFill>
                <a:latin typeface="微软雅黑" panose="020B0503020204020204" pitchFamily="34" charset="-122"/>
                <a:ea typeface="微软雅黑" panose="020B0503020204020204" pitchFamily="34" charset="-122"/>
              </a:rPr>
              <a:t>常用元件與運算</a:t>
            </a:r>
            <a:endParaRPr lang="zh-CN" altLang="en-US" sz="4800" b="1" spc="328" dirty="0">
              <a:solidFill>
                <a:srgbClr val="044875"/>
              </a:solidFill>
              <a:latin typeface="微软雅黑" panose="020B0503020204020204" pitchFamily="34" charset="-122"/>
              <a:ea typeface="微软雅黑" panose="020B0503020204020204" pitchFamily="34" charset="-122"/>
            </a:endParaRPr>
          </a:p>
        </p:txBody>
      </p:sp>
      <p:grpSp>
        <p:nvGrpSpPr>
          <p:cNvPr id="59" name="组合 58"/>
          <p:cNvGrpSpPr>
            <a:grpSpLocks/>
          </p:cNvGrpSpPr>
          <p:nvPr/>
        </p:nvGrpSpPr>
        <p:grpSpPr bwMode="auto">
          <a:xfrm>
            <a:off x="4153948" y="3787840"/>
            <a:ext cx="3846011" cy="362034"/>
            <a:chOff x="4154888" y="3453573"/>
            <a:chExt cx="3846874" cy="361046"/>
          </a:xfrm>
        </p:grpSpPr>
        <p:cxnSp>
          <p:nvCxnSpPr>
            <p:cNvPr id="21" name="直接连接符 20"/>
            <p:cNvCxnSpPr/>
            <p:nvPr/>
          </p:nvCxnSpPr>
          <p:spPr>
            <a:xfrm>
              <a:off x="4154888" y="3453573"/>
              <a:ext cx="3846874" cy="0"/>
            </a:xfrm>
            <a:prstGeom prst="line">
              <a:avLst/>
            </a:prstGeom>
            <a:ln w="25400">
              <a:solidFill>
                <a:srgbClr val="044875"/>
              </a:solidFill>
            </a:ln>
          </p:spPr>
          <p:style>
            <a:lnRef idx="1">
              <a:schemeClr val="accent1"/>
            </a:lnRef>
            <a:fillRef idx="0">
              <a:schemeClr val="accent1"/>
            </a:fillRef>
            <a:effectRef idx="0">
              <a:schemeClr val="accent1"/>
            </a:effectRef>
            <a:fontRef idx="minor">
              <a:schemeClr val="tx1"/>
            </a:fontRef>
          </p:style>
        </p:cxnSp>
        <p:sp>
          <p:nvSpPr>
            <p:cNvPr id="28" name="等腰三角形 27"/>
            <p:cNvSpPr/>
            <p:nvPr/>
          </p:nvSpPr>
          <p:spPr>
            <a:xfrm flipV="1">
              <a:off x="5872725" y="3459907"/>
              <a:ext cx="411201" cy="354712"/>
            </a:xfrm>
            <a:prstGeom prst="triangle">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sp>
        <p:nvSpPr>
          <p:cNvPr id="9" name="矩形 8"/>
          <p:cNvSpPr/>
          <p:nvPr/>
        </p:nvSpPr>
        <p:spPr>
          <a:xfrm>
            <a:off x="1599995" y="2257947"/>
            <a:ext cx="8955509" cy="2383390"/>
          </a:xfrm>
          <a:prstGeom prst="rect">
            <a:avLst/>
          </a:prstGeom>
          <a:noFill/>
          <a:ln w="25400">
            <a:solidFill>
              <a:srgbClr val="044875"/>
            </a:solid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grpSp>
        <p:nvGrpSpPr>
          <p:cNvPr id="43" name="组合 42"/>
          <p:cNvGrpSpPr>
            <a:grpSpLocks/>
          </p:cNvGrpSpPr>
          <p:nvPr/>
        </p:nvGrpSpPr>
        <p:grpSpPr bwMode="auto">
          <a:xfrm>
            <a:off x="10288839" y="4326940"/>
            <a:ext cx="1109519" cy="1130562"/>
            <a:chOff x="2666985" y="682103"/>
            <a:chExt cx="1109138" cy="1131217"/>
          </a:xfrm>
        </p:grpSpPr>
        <p:sp>
          <p:nvSpPr>
            <p:cNvPr id="40" name="矩形 39"/>
            <p:cNvSpPr/>
            <p:nvPr/>
          </p:nvSpPr>
          <p:spPr>
            <a:xfrm>
              <a:off x="2841527" y="858458"/>
              <a:ext cx="769574" cy="76897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41" name="矩形 40"/>
            <p:cNvSpPr/>
            <p:nvPr/>
          </p:nvSpPr>
          <p:spPr>
            <a:xfrm>
              <a:off x="2666985" y="682103"/>
              <a:ext cx="558536" cy="559253"/>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42" name="矩形 41"/>
            <p:cNvSpPr/>
            <p:nvPr/>
          </p:nvSpPr>
          <p:spPr>
            <a:xfrm>
              <a:off x="3217587" y="1254067"/>
              <a:ext cx="558536" cy="559253"/>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grpSp>
        <p:nvGrpSpPr>
          <p:cNvPr id="44" name="组合 43"/>
          <p:cNvGrpSpPr>
            <a:grpSpLocks/>
          </p:cNvGrpSpPr>
          <p:nvPr/>
        </p:nvGrpSpPr>
        <p:grpSpPr bwMode="auto">
          <a:xfrm>
            <a:off x="792062" y="1462431"/>
            <a:ext cx="1109519" cy="1132149"/>
            <a:chOff x="2666985" y="682103"/>
            <a:chExt cx="1109138" cy="1131217"/>
          </a:xfrm>
        </p:grpSpPr>
        <p:sp>
          <p:nvSpPr>
            <p:cNvPr id="45" name="矩形 44"/>
            <p:cNvSpPr/>
            <p:nvPr/>
          </p:nvSpPr>
          <p:spPr>
            <a:xfrm>
              <a:off x="2841528" y="858211"/>
              <a:ext cx="769573" cy="76948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46" name="矩形 45"/>
            <p:cNvSpPr/>
            <p:nvPr/>
          </p:nvSpPr>
          <p:spPr>
            <a:xfrm>
              <a:off x="2666985" y="682103"/>
              <a:ext cx="558536" cy="558469"/>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47" name="矩形 46"/>
            <p:cNvSpPr/>
            <p:nvPr/>
          </p:nvSpPr>
          <p:spPr>
            <a:xfrm>
              <a:off x="3217587" y="1254851"/>
              <a:ext cx="558536" cy="558469"/>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sp>
        <p:nvSpPr>
          <p:cNvPr id="49" name="矩形 48"/>
          <p:cNvSpPr/>
          <p:nvPr/>
        </p:nvSpPr>
        <p:spPr>
          <a:xfrm>
            <a:off x="1" y="-12702"/>
            <a:ext cx="12190413" cy="373149"/>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53" name="矩形 52"/>
          <p:cNvSpPr/>
          <p:nvPr/>
        </p:nvSpPr>
        <p:spPr>
          <a:xfrm>
            <a:off x="11565021" y="6524548"/>
            <a:ext cx="625393"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54" name="矩形 53"/>
          <p:cNvSpPr/>
          <p:nvPr/>
        </p:nvSpPr>
        <p:spPr>
          <a:xfrm>
            <a:off x="1" y="6524548"/>
            <a:ext cx="10438041"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10" name="文本框 9"/>
          <p:cNvSpPr txBox="1"/>
          <p:nvPr/>
        </p:nvSpPr>
        <p:spPr>
          <a:xfrm>
            <a:off x="3094323" y="1998066"/>
            <a:ext cx="5966426" cy="639640"/>
          </a:xfrm>
          <a:prstGeom prst="rect">
            <a:avLst/>
          </a:prstGeom>
          <a:blipFill dpi="0" rotWithShape="1">
            <a:blip r:embed="rId2"/>
            <a:srcRect/>
            <a:stretch>
              <a:fillRect t="-45000"/>
            </a:stretch>
          </a:blipFill>
        </p:spPr>
        <p:txBody>
          <a:bodyPr lIns="100054" tIns="50027" rIns="100054" bIns="50027">
            <a:spAutoFit/>
          </a:bodyPr>
          <a:lstStyle/>
          <a:p>
            <a:pPr algn="ctr">
              <a:defRPr/>
            </a:pPr>
            <a:r>
              <a:rPr lang="en-US" altLang="zh-CN" sz="3500" dirty="0" smtClean="0">
                <a:solidFill>
                  <a:srgbClr val="044875"/>
                </a:solidFill>
                <a:latin typeface="微軟正黑體" pitchFamily="34" charset="-120"/>
                <a:ea typeface="微軟正黑體" pitchFamily="34" charset="-120"/>
              </a:rPr>
              <a:t>APP Inventor 2 </a:t>
            </a:r>
            <a:r>
              <a:rPr lang="zh-TW" altLang="en-US" sz="3500" dirty="0" smtClean="0">
                <a:solidFill>
                  <a:srgbClr val="044875"/>
                </a:solidFill>
                <a:latin typeface="微軟正黑體" pitchFamily="34" charset="-120"/>
                <a:ea typeface="微軟正黑體" pitchFamily="34" charset="-120"/>
              </a:rPr>
              <a:t>程式設計</a:t>
            </a:r>
            <a:endParaRPr lang="zh-CN" altLang="en-US" sz="3500" dirty="0">
              <a:solidFill>
                <a:srgbClr val="044875"/>
              </a:solidFill>
              <a:latin typeface="微軟正黑體" pitchFamily="34" charset="-120"/>
              <a:ea typeface="微軟正黑體" pitchFamily="34" charset="-120"/>
            </a:endParaRPr>
          </a:p>
        </p:txBody>
      </p:sp>
      <p:pic>
        <p:nvPicPr>
          <p:cNvPr id="2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5547" y="6170613"/>
            <a:ext cx="740569"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文字方塊 19"/>
          <p:cNvSpPr txBox="1"/>
          <p:nvPr/>
        </p:nvSpPr>
        <p:spPr>
          <a:xfrm>
            <a:off x="5443244" y="4130710"/>
            <a:ext cx="1303926" cy="523220"/>
          </a:xfrm>
          <a:prstGeom prst="rect">
            <a:avLst/>
          </a:prstGeom>
          <a:noFill/>
        </p:spPr>
        <p:txBody>
          <a:bodyPr wrap="square" rtlCol="0">
            <a:spAutoFit/>
          </a:bodyPr>
          <a:lstStyle/>
          <a:p>
            <a:pPr algn="ctr"/>
            <a:r>
              <a:rPr lang="en-US" altLang="zh-TW" sz="2800" b="1" dirty="0" smtClean="0">
                <a:solidFill>
                  <a:srgbClr val="044875"/>
                </a:solidFill>
                <a:latin typeface="微軟正黑體" panose="020B0604030504040204" pitchFamily="34" charset="-120"/>
                <a:ea typeface="微軟正黑體" panose="020B0604030504040204" pitchFamily="34" charset="-120"/>
              </a:rPr>
              <a:t>Unit 2</a:t>
            </a:r>
            <a:endParaRPr lang="zh-TW" altLang="en-US" sz="2800" b="1" dirty="0">
              <a:solidFill>
                <a:srgbClr val="044875"/>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4063840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righ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wipe(left)">
                                      <p:cBhvr>
                                        <p:cTn id="10" dur="500"/>
                                        <p:tgtEl>
                                          <p:spTgt spid="54"/>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wipe(right)">
                                      <p:cBhvr>
                                        <p:cTn id="13" dur="500"/>
                                        <p:tgtEl>
                                          <p:spTgt spid="53"/>
                                        </p:tgtEl>
                                      </p:cBhvr>
                                    </p:animEffect>
                                  </p:childTnLst>
                                </p:cTn>
                              </p:par>
                              <p:par>
                                <p:cTn id="14" presetID="10" presetClass="entr" presetSubtype="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childTnLst>
                          </p:cTn>
                        </p:par>
                        <p:par>
                          <p:cTn id="17" fill="hold" nodeType="withGroup">
                            <p:stCondLst>
                              <p:cond delay="500"/>
                            </p:stCondLst>
                            <p:childTnLst>
                              <p:par>
                                <p:cTn id="18" presetID="22" presetClass="entr" presetSubtype="4"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par>
                          <p:cTn id="21" fill="hold">
                            <p:stCondLst>
                              <p:cond delay="1000"/>
                            </p:stCondLst>
                            <p:childTnLst>
                              <p:par>
                                <p:cTn id="22" presetID="21" presetClass="entr" presetSubtype="1"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heel(1)">
                                      <p:cBhvr>
                                        <p:cTn id="24" dur="2000"/>
                                        <p:tgtEl>
                                          <p:spTgt spid="9"/>
                                        </p:tgtEl>
                                      </p:cBhvr>
                                    </p:animEffect>
                                  </p:childTnLst>
                                </p:cTn>
                              </p:par>
                            </p:childTnLst>
                          </p:cTn>
                        </p:par>
                        <p:par>
                          <p:cTn id="25" fill="hold" nodeType="withGroup">
                            <p:stCondLst>
                              <p:cond delay="3000"/>
                            </p:stCondLst>
                            <p:childTnLst>
                              <p:par>
                                <p:cTn id="26" presetID="53" presetClass="entr" presetSubtype="16"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childTnLst>
                                </p:cTn>
                              </p:par>
                              <p:par>
                                <p:cTn id="31" presetID="53" presetClass="entr" presetSubtype="16" fill="hold" nodeType="withEffect">
                                  <p:stCondLst>
                                    <p:cond delay="0"/>
                                  </p:stCondLst>
                                  <p:childTnLst>
                                    <p:set>
                                      <p:cBhvr>
                                        <p:cTn id="32" dur="1" fill="hold">
                                          <p:stCondLst>
                                            <p:cond delay="0"/>
                                          </p:stCondLst>
                                        </p:cTn>
                                        <p:tgtEl>
                                          <p:spTgt spid="43"/>
                                        </p:tgtEl>
                                        <p:attrNameLst>
                                          <p:attrName>style.visibility</p:attrName>
                                        </p:attrNameLst>
                                      </p:cBhvr>
                                      <p:to>
                                        <p:strVal val="visible"/>
                                      </p:to>
                                    </p:set>
                                    <p:anim calcmode="lin" valueType="num">
                                      <p:cBhvr>
                                        <p:cTn id="33" dur="500" fill="hold"/>
                                        <p:tgtEl>
                                          <p:spTgt spid="43"/>
                                        </p:tgtEl>
                                        <p:attrNameLst>
                                          <p:attrName>ppt_w</p:attrName>
                                        </p:attrNameLst>
                                      </p:cBhvr>
                                      <p:tavLst>
                                        <p:tav tm="0">
                                          <p:val>
                                            <p:fltVal val="0"/>
                                          </p:val>
                                        </p:tav>
                                        <p:tav tm="100000">
                                          <p:val>
                                            <p:strVal val="#ppt_w"/>
                                          </p:val>
                                        </p:tav>
                                      </p:tavLst>
                                    </p:anim>
                                    <p:anim calcmode="lin" valueType="num">
                                      <p:cBhvr>
                                        <p:cTn id="34" dur="500" fill="hold"/>
                                        <p:tgtEl>
                                          <p:spTgt spid="43"/>
                                        </p:tgtEl>
                                        <p:attrNameLst>
                                          <p:attrName>ppt_h</p:attrName>
                                        </p:attrNameLst>
                                      </p:cBhvr>
                                      <p:tavLst>
                                        <p:tav tm="0">
                                          <p:val>
                                            <p:fltVal val="0"/>
                                          </p:val>
                                        </p:tav>
                                        <p:tav tm="100000">
                                          <p:val>
                                            <p:strVal val="#ppt_h"/>
                                          </p:val>
                                        </p:tav>
                                      </p:tavLst>
                                    </p:anim>
                                    <p:animEffect transition="in" filter="fade">
                                      <p:cBhvr>
                                        <p:cTn id="35" dur="500"/>
                                        <p:tgtEl>
                                          <p:spTgt spid="43"/>
                                        </p:tgtEl>
                                      </p:cBhvr>
                                    </p:animEffect>
                                  </p:childTnLst>
                                </p:cTn>
                              </p:par>
                            </p:childTnLst>
                          </p:cTn>
                        </p:par>
                        <p:par>
                          <p:cTn id="36" fill="hold" nodeType="withGroup">
                            <p:stCondLst>
                              <p:cond delay="3500"/>
                            </p:stCondLst>
                            <p:childTnLst>
                              <p:par>
                                <p:cTn id="37" presetID="53" presetClass="entr" presetSubtype="16" fill="hold" grpId="0" nodeType="afterEffect">
                                  <p:stCondLst>
                                    <p:cond delay="0"/>
                                  </p:stCondLst>
                                  <p:iterate type="lt">
                                    <p:tmPct val="10000"/>
                                  </p:iterate>
                                  <p:childTnLst>
                                    <p:set>
                                      <p:cBhvr>
                                        <p:cTn id="38" dur="1" fill="hold">
                                          <p:stCondLst>
                                            <p:cond delay="0"/>
                                          </p:stCondLst>
                                        </p:cTn>
                                        <p:tgtEl>
                                          <p:spTgt spid="19"/>
                                        </p:tgtEl>
                                        <p:attrNameLst>
                                          <p:attrName>style.visibility</p:attrName>
                                        </p:attrNameLst>
                                      </p:cBhvr>
                                      <p:to>
                                        <p:strVal val="visible"/>
                                      </p:to>
                                    </p:set>
                                    <p:anim calcmode="lin" valueType="num">
                                      <p:cBhvr>
                                        <p:cTn id="39" dur="500" fill="hold"/>
                                        <p:tgtEl>
                                          <p:spTgt spid="19"/>
                                        </p:tgtEl>
                                        <p:attrNameLst>
                                          <p:attrName>ppt_w</p:attrName>
                                        </p:attrNameLst>
                                      </p:cBhvr>
                                      <p:tavLst>
                                        <p:tav tm="0">
                                          <p:val>
                                            <p:fltVal val="0"/>
                                          </p:val>
                                        </p:tav>
                                        <p:tav tm="100000">
                                          <p:val>
                                            <p:strVal val="#ppt_w"/>
                                          </p:val>
                                        </p:tav>
                                      </p:tavLst>
                                    </p:anim>
                                    <p:anim calcmode="lin" valueType="num">
                                      <p:cBhvr>
                                        <p:cTn id="40" dur="500" fill="hold"/>
                                        <p:tgtEl>
                                          <p:spTgt spid="19"/>
                                        </p:tgtEl>
                                        <p:attrNameLst>
                                          <p:attrName>ppt_h</p:attrName>
                                        </p:attrNameLst>
                                      </p:cBhvr>
                                      <p:tavLst>
                                        <p:tav tm="0">
                                          <p:val>
                                            <p:fltVal val="0"/>
                                          </p:val>
                                        </p:tav>
                                        <p:tav tm="100000">
                                          <p:val>
                                            <p:strVal val="#ppt_h"/>
                                          </p:val>
                                        </p:tav>
                                      </p:tavLst>
                                    </p:anim>
                                    <p:animEffect transition="in" filter="fade">
                                      <p:cBhvr>
                                        <p:cTn id="41" dur="500"/>
                                        <p:tgtEl>
                                          <p:spTgt spid="19"/>
                                        </p:tgtEl>
                                      </p:cBhvr>
                                    </p:animEffect>
                                  </p:childTnLst>
                                </p:cTn>
                              </p:par>
                            </p:childTnLst>
                          </p:cTn>
                        </p:par>
                        <p:par>
                          <p:cTn id="42" fill="hold" nodeType="withGroup">
                            <p:stCondLst>
                              <p:cond delay="4300"/>
                            </p:stCondLst>
                            <p:childTnLst>
                              <p:par>
                                <p:cTn id="43" presetID="22" presetClass="entr" presetSubtype="1" fill="hold"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up)">
                                      <p:cBhvr>
                                        <p:cTn id="4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9" grpId="0" animBg="1"/>
      <p:bldP spid="49" grpId="0" animBg="1"/>
      <p:bldP spid="53" grpId="0" animBg="1"/>
      <p:bldP spid="54" grpId="0" animBg="1"/>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02"/>
            <a:ext cx="12190413" cy="373149"/>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3" name="矩形 2"/>
          <p:cNvSpPr/>
          <p:nvPr/>
        </p:nvSpPr>
        <p:spPr>
          <a:xfrm>
            <a:off x="11565021" y="6524548"/>
            <a:ext cx="625393"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4" name="矩形 3"/>
          <p:cNvSpPr/>
          <p:nvPr/>
        </p:nvSpPr>
        <p:spPr>
          <a:xfrm>
            <a:off x="1" y="6524548"/>
            <a:ext cx="10438041"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15547" y="6170613"/>
            <a:ext cx="740569"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直線接點 5"/>
          <p:cNvCxnSpPr/>
          <p:nvPr/>
        </p:nvCxnSpPr>
        <p:spPr>
          <a:xfrm>
            <a:off x="-191068" y="1144702"/>
            <a:ext cx="1534060" cy="0"/>
          </a:xfrm>
          <a:prstGeom prst="line">
            <a:avLst/>
          </a:prstGeom>
          <a:ln w="76200">
            <a:solidFill>
              <a:srgbClr val="044875"/>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118542" y="436816"/>
            <a:ext cx="5118902" cy="707886"/>
          </a:xfrm>
          <a:prstGeom prst="rect">
            <a:avLst/>
          </a:prstGeom>
        </p:spPr>
        <p:txBody>
          <a:bodyPr wrap="none">
            <a:spAutoFit/>
          </a:bodyPr>
          <a:lstStyle/>
          <a:p>
            <a:pPr algn="just" eaLnBrk="0" hangingPunct="0">
              <a:spcAft>
                <a:spcPts val="0"/>
              </a:spcAft>
            </a:pPr>
            <a:r>
              <a:rPr lang="zh-TW" altLang="zh-TW" sz="4000" b="1" kern="100" dirty="0">
                <a:latin typeface="微軟正黑體" panose="020B0604030504040204" pitchFamily="34" charset="-120"/>
                <a:ea typeface="微軟正黑體" panose="020B0604030504040204" pitchFamily="34" charset="-120"/>
              </a:rPr>
              <a:t>文</a:t>
            </a:r>
            <a:r>
              <a:rPr lang="zh-TW" altLang="zh-TW" sz="3200" b="1" kern="100" dirty="0">
                <a:latin typeface="微軟正黑體" panose="020B0604030504040204" pitchFamily="34" charset="-120"/>
                <a:ea typeface="微軟正黑體" panose="020B0604030504040204" pitchFamily="34" charset="-120"/>
              </a:rPr>
              <a:t>字方塊元件（</a:t>
            </a:r>
            <a:r>
              <a:rPr lang="en-US" altLang="zh-TW" sz="3200" b="1" kern="100" dirty="0" err="1">
                <a:latin typeface="微軟正黑體" panose="020B0604030504040204" pitchFamily="34" charset="-120"/>
                <a:ea typeface="微軟正黑體" panose="020B0604030504040204" pitchFamily="34" charset="-120"/>
              </a:rPr>
              <a:t>TextBox</a:t>
            </a:r>
            <a:r>
              <a:rPr lang="zh-TW" altLang="zh-TW" sz="3200" b="1" kern="100" dirty="0">
                <a:latin typeface="微軟正黑體" panose="020B0604030504040204" pitchFamily="34" charset="-120"/>
                <a:ea typeface="微軟正黑體" panose="020B0604030504040204" pitchFamily="34" charset="-120"/>
              </a:rPr>
              <a:t>）</a:t>
            </a:r>
            <a:endParaRPr lang="zh-TW" altLang="zh-TW" sz="4000" b="1" kern="100" dirty="0">
              <a:effectLst/>
              <a:latin typeface="微軟正黑體" panose="020B0604030504040204" pitchFamily="34" charset="-120"/>
              <a:ea typeface="微軟正黑體" panose="020B0604030504040204" pitchFamily="34" charset="-120"/>
            </a:endParaRPr>
          </a:p>
        </p:txBody>
      </p:sp>
      <p:sp>
        <p:nvSpPr>
          <p:cNvPr id="8" name="矩形 7"/>
          <p:cNvSpPr/>
          <p:nvPr/>
        </p:nvSpPr>
        <p:spPr>
          <a:xfrm>
            <a:off x="1126654" y="1301492"/>
            <a:ext cx="3716210" cy="400110"/>
          </a:xfrm>
          <a:prstGeom prst="rect">
            <a:avLst/>
          </a:prstGeom>
        </p:spPr>
        <p:txBody>
          <a:bodyPr wrap="none">
            <a:spAutoFit/>
          </a:bodyPr>
          <a:lstStyle/>
          <a:p>
            <a:pPr algn="just" eaLnBrk="0" hangingPunct="0">
              <a:spcAft>
                <a:spcPts val="0"/>
              </a:spcAft>
            </a:pPr>
            <a:r>
              <a:rPr lang="en-US" altLang="zh-TW" b="1" kern="100" dirty="0" err="1">
                <a:latin typeface="微軟正黑體" panose="020B0604030504040204" pitchFamily="34" charset="-120"/>
                <a:ea typeface="微軟正黑體" panose="020B0604030504040204" pitchFamily="34" charset="-120"/>
                <a:cs typeface="Times New Roman" panose="02020603050405020304" pitchFamily="18" charset="0"/>
              </a:rPr>
              <a:t>TextBox</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元件的常見屬性說明：</a:t>
            </a:r>
            <a:endParaRPr lang="zh-TW" altLang="zh-TW"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2560000662"/>
              </p:ext>
            </p:extLst>
          </p:nvPr>
        </p:nvGraphicFramePr>
        <p:xfrm>
          <a:off x="334566" y="1845618"/>
          <a:ext cx="5616624" cy="3528392"/>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2304256"/>
                <a:gridCol w="3312368"/>
              </a:tblGrid>
              <a:tr h="182880">
                <a:tc>
                  <a:txBody>
                    <a:bodyPr/>
                    <a:lstStyle/>
                    <a:p>
                      <a:pPr algn="just" eaLnBrk="0" hangingPunct="0">
                        <a:spcAft>
                          <a:spcPts val="0"/>
                        </a:spcAft>
                      </a:pPr>
                      <a:r>
                        <a:rPr lang="zh-TW" sz="2000" kern="100" dirty="0">
                          <a:effectLst/>
                          <a:latin typeface="微軟正黑體" panose="020B0604030504040204" pitchFamily="34" charset="-120"/>
                          <a:ea typeface="微軟正黑體" panose="020B0604030504040204" pitchFamily="34" charset="-120"/>
                        </a:rPr>
                        <a:t>屬性名稱</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044875"/>
                    </a:solidFill>
                  </a:tcPr>
                </a:tc>
                <a:tc>
                  <a:txBody>
                    <a:bodyPr/>
                    <a:lstStyle/>
                    <a:p>
                      <a:pPr algn="just" eaLnBrk="0" hangingPunct="0">
                        <a:spcAft>
                          <a:spcPts val="0"/>
                        </a:spcAft>
                      </a:pPr>
                      <a:r>
                        <a:rPr lang="zh-TW" sz="2000" kern="100">
                          <a:effectLst/>
                          <a:latin typeface="微軟正黑體" panose="020B0604030504040204" pitchFamily="34" charset="-120"/>
                          <a:ea typeface="微軟正黑體" panose="020B0604030504040204" pitchFamily="34" charset="-120"/>
                        </a:rPr>
                        <a:t>屬性說明</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044875"/>
                    </a:solidFill>
                  </a:tcPr>
                </a:tc>
              </a:tr>
              <a:tr h="343272">
                <a:tc>
                  <a:txBody>
                    <a:bodyPr/>
                    <a:lstStyle/>
                    <a:p>
                      <a:pPr algn="just" eaLnBrk="0" hangingPunct="0">
                        <a:spcAft>
                          <a:spcPts val="0"/>
                        </a:spcAft>
                      </a:pPr>
                      <a:r>
                        <a:rPr lang="en-US" sz="2000" kern="100">
                          <a:effectLst/>
                          <a:latin typeface="微軟正黑體" panose="020B0604030504040204" pitchFamily="34" charset="-120"/>
                          <a:ea typeface="微軟正黑體" panose="020B0604030504040204" pitchFamily="34" charset="-120"/>
                        </a:rPr>
                        <a:t>BackgroundColor</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044875"/>
                    </a:solidFill>
                  </a:tcPr>
                </a:tc>
                <a:tc>
                  <a:txBody>
                    <a:bodyPr/>
                    <a:lstStyle/>
                    <a:p>
                      <a:pPr algn="just" eaLnBrk="0" hangingPunct="0">
                        <a:spcAft>
                          <a:spcPts val="0"/>
                        </a:spcAft>
                      </a:pPr>
                      <a:r>
                        <a:rPr lang="zh-TW" sz="2000" kern="100" dirty="0">
                          <a:effectLst/>
                          <a:latin typeface="微軟正黑體" panose="020B0604030504040204" pitchFamily="34" charset="-120"/>
                          <a:ea typeface="微軟正黑體" panose="020B0604030504040204" pitchFamily="34" charset="-120"/>
                        </a:rPr>
                        <a:t>文字方塊背景顏色</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bg2"/>
                    </a:solidFill>
                  </a:tcPr>
                </a:tc>
              </a:tr>
              <a:tr h="360040">
                <a:tc>
                  <a:txBody>
                    <a:bodyPr/>
                    <a:lstStyle/>
                    <a:p>
                      <a:pPr algn="just" eaLnBrk="0" hangingPunct="0">
                        <a:spcAft>
                          <a:spcPts val="0"/>
                        </a:spcAft>
                      </a:pPr>
                      <a:r>
                        <a:rPr lang="en-US" sz="2000" kern="100">
                          <a:effectLst/>
                          <a:latin typeface="微軟正黑體" panose="020B0604030504040204" pitchFamily="34" charset="-120"/>
                          <a:ea typeface="微軟正黑體" panose="020B0604030504040204" pitchFamily="34" charset="-120"/>
                        </a:rPr>
                        <a:t>Enabled</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044875"/>
                    </a:solidFill>
                  </a:tcPr>
                </a:tc>
                <a:tc>
                  <a:txBody>
                    <a:bodyPr/>
                    <a:lstStyle/>
                    <a:p>
                      <a:pPr algn="just" eaLnBrk="0" hangingPunct="0">
                        <a:spcAft>
                          <a:spcPts val="0"/>
                        </a:spcAft>
                      </a:pPr>
                      <a:r>
                        <a:rPr lang="zh-TW" sz="2000" kern="100" dirty="0">
                          <a:effectLst/>
                          <a:latin typeface="微軟正黑體" panose="020B0604030504040204" pitchFamily="34" charset="-120"/>
                          <a:ea typeface="微軟正黑體" panose="020B0604030504040204" pitchFamily="34" charset="-120"/>
                        </a:rPr>
                        <a:t>是否使用文字方塊</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bg2"/>
                    </a:solidFill>
                  </a:tcPr>
                </a:tc>
              </a:tr>
              <a:tr h="360040">
                <a:tc>
                  <a:txBody>
                    <a:bodyPr/>
                    <a:lstStyle/>
                    <a:p>
                      <a:pPr algn="just" eaLnBrk="0" hangingPunct="0">
                        <a:spcAft>
                          <a:spcPts val="0"/>
                        </a:spcAft>
                      </a:pPr>
                      <a:r>
                        <a:rPr lang="en-US" sz="2000" kern="100">
                          <a:effectLst/>
                          <a:latin typeface="微軟正黑體" panose="020B0604030504040204" pitchFamily="34" charset="-120"/>
                          <a:ea typeface="微軟正黑體" panose="020B0604030504040204" pitchFamily="34" charset="-120"/>
                        </a:rPr>
                        <a:t>FontBold</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044875"/>
                    </a:solidFill>
                  </a:tcPr>
                </a:tc>
                <a:tc>
                  <a:txBody>
                    <a:bodyPr/>
                    <a:lstStyle/>
                    <a:p>
                      <a:pPr algn="just" eaLnBrk="0" hangingPunct="0">
                        <a:spcAft>
                          <a:spcPts val="0"/>
                        </a:spcAft>
                      </a:pPr>
                      <a:r>
                        <a:rPr lang="zh-TW" sz="2000" kern="100" dirty="0">
                          <a:effectLst/>
                          <a:latin typeface="微軟正黑體" panose="020B0604030504040204" pitchFamily="34" charset="-120"/>
                          <a:ea typeface="微軟正黑體" panose="020B0604030504040204" pitchFamily="34" charset="-120"/>
                        </a:rPr>
                        <a:t>粗體文字</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bg2"/>
                    </a:solidFill>
                  </a:tcPr>
                </a:tc>
              </a:tr>
              <a:tr h="360040">
                <a:tc>
                  <a:txBody>
                    <a:bodyPr/>
                    <a:lstStyle/>
                    <a:p>
                      <a:pPr algn="just" eaLnBrk="0" hangingPunct="0">
                        <a:spcAft>
                          <a:spcPts val="0"/>
                        </a:spcAft>
                      </a:pPr>
                      <a:r>
                        <a:rPr lang="en-US" sz="2000" kern="100">
                          <a:effectLst/>
                          <a:latin typeface="微軟正黑體" panose="020B0604030504040204" pitchFamily="34" charset="-120"/>
                          <a:ea typeface="微軟正黑體" panose="020B0604030504040204" pitchFamily="34" charset="-120"/>
                        </a:rPr>
                        <a:t>FontItalic</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044875"/>
                    </a:solidFill>
                  </a:tcPr>
                </a:tc>
                <a:tc>
                  <a:txBody>
                    <a:bodyPr/>
                    <a:lstStyle/>
                    <a:p>
                      <a:pPr algn="just" eaLnBrk="0" hangingPunct="0">
                        <a:spcAft>
                          <a:spcPts val="0"/>
                        </a:spcAft>
                      </a:pPr>
                      <a:r>
                        <a:rPr lang="zh-TW" sz="2000" kern="100" dirty="0">
                          <a:effectLst/>
                          <a:latin typeface="微軟正黑體" panose="020B0604030504040204" pitchFamily="34" charset="-120"/>
                          <a:ea typeface="微軟正黑體" panose="020B0604030504040204" pitchFamily="34" charset="-120"/>
                        </a:rPr>
                        <a:t>斜體文字</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bg2"/>
                    </a:solidFill>
                  </a:tcPr>
                </a:tc>
              </a:tr>
              <a:tr h="360040">
                <a:tc>
                  <a:txBody>
                    <a:bodyPr/>
                    <a:lstStyle/>
                    <a:p>
                      <a:pPr algn="just" eaLnBrk="0" hangingPunct="0">
                        <a:spcAft>
                          <a:spcPts val="0"/>
                        </a:spcAft>
                      </a:pPr>
                      <a:r>
                        <a:rPr lang="en-US" sz="2000" kern="100">
                          <a:effectLst/>
                          <a:latin typeface="微軟正黑體" panose="020B0604030504040204" pitchFamily="34" charset="-120"/>
                          <a:ea typeface="微軟正黑體" panose="020B0604030504040204" pitchFamily="34" charset="-120"/>
                        </a:rPr>
                        <a:t>FontSize</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044875"/>
                    </a:solidFill>
                  </a:tcPr>
                </a:tc>
                <a:tc>
                  <a:txBody>
                    <a:bodyPr/>
                    <a:lstStyle/>
                    <a:p>
                      <a:pPr algn="just" eaLnBrk="0" hangingPunct="0">
                        <a:spcAft>
                          <a:spcPts val="0"/>
                        </a:spcAft>
                      </a:pPr>
                      <a:r>
                        <a:rPr lang="zh-TW" sz="2000" kern="100" dirty="0">
                          <a:effectLst/>
                          <a:latin typeface="微軟正黑體" panose="020B0604030504040204" pitchFamily="34" charset="-120"/>
                          <a:ea typeface="微軟正黑體" panose="020B0604030504040204" pitchFamily="34" charset="-120"/>
                        </a:rPr>
                        <a:t>文字大小</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bg2"/>
                    </a:solidFill>
                  </a:tcPr>
                </a:tc>
              </a:tr>
              <a:tr h="360040">
                <a:tc>
                  <a:txBody>
                    <a:bodyPr/>
                    <a:lstStyle/>
                    <a:p>
                      <a:pPr algn="just" eaLnBrk="0" hangingPunct="0">
                        <a:spcAft>
                          <a:spcPts val="0"/>
                        </a:spcAft>
                      </a:pPr>
                      <a:r>
                        <a:rPr lang="en-US" sz="2000" kern="100">
                          <a:effectLst/>
                          <a:latin typeface="微軟正黑體" panose="020B0604030504040204" pitchFamily="34" charset="-120"/>
                          <a:ea typeface="微軟正黑體" panose="020B0604030504040204" pitchFamily="34" charset="-120"/>
                        </a:rPr>
                        <a:t>FontTypeface</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044875"/>
                    </a:solidFill>
                  </a:tcPr>
                </a:tc>
                <a:tc>
                  <a:txBody>
                    <a:bodyPr/>
                    <a:lstStyle/>
                    <a:p>
                      <a:pPr algn="just" eaLnBrk="0" hangingPunct="0">
                        <a:spcAft>
                          <a:spcPts val="0"/>
                        </a:spcAft>
                      </a:pPr>
                      <a:r>
                        <a:rPr lang="zh-TW" sz="2000" kern="100" dirty="0">
                          <a:effectLst/>
                          <a:latin typeface="微軟正黑體" panose="020B0604030504040204" pitchFamily="34" charset="-120"/>
                          <a:ea typeface="微軟正黑體" panose="020B0604030504040204" pitchFamily="34" charset="-120"/>
                        </a:rPr>
                        <a:t>文字字體</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bg2"/>
                    </a:solidFill>
                  </a:tcPr>
                </a:tc>
              </a:tr>
              <a:tr h="360040">
                <a:tc>
                  <a:txBody>
                    <a:bodyPr/>
                    <a:lstStyle/>
                    <a:p>
                      <a:pPr algn="just" eaLnBrk="0" hangingPunct="0">
                        <a:spcAft>
                          <a:spcPts val="0"/>
                        </a:spcAft>
                      </a:pPr>
                      <a:r>
                        <a:rPr lang="en-US" sz="2000" kern="100">
                          <a:effectLst/>
                          <a:latin typeface="微軟正黑體" panose="020B0604030504040204" pitchFamily="34" charset="-120"/>
                          <a:ea typeface="微軟正黑體" panose="020B0604030504040204" pitchFamily="34" charset="-120"/>
                        </a:rPr>
                        <a:t>Hint</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044875"/>
                    </a:solidFill>
                  </a:tcPr>
                </a:tc>
                <a:tc>
                  <a:txBody>
                    <a:bodyPr/>
                    <a:lstStyle/>
                    <a:p>
                      <a:pPr algn="just" eaLnBrk="0" hangingPunct="0">
                        <a:spcAft>
                          <a:spcPts val="0"/>
                        </a:spcAft>
                      </a:pPr>
                      <a:r>
                        <a:rPr lang="zh-TW" sz="2000" kern="100" dirty="0">
                          <a:effectLst/>
                          <a:latin typeface="微軟正黑體" panose="020B0604030504040204" pitchFamily="34" charset="-120"/>
                          <a:ea typeface="微軟正黑體" panose="020B0604030504040204" pitchFamily="34" charset="-120"/>
                        </a:rPr>
                        <a:t>文字方塊的提示文字</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bg2"/>
                    </a:solidFill>
                  </a:tcPr>
                </a:tc>
              </a:tr>
              <a:tr h="360040">
                <a:tc>
                  <a:txBody>
                    <a:bodyPr/>
                    <a:lstStyle/>
                    <a:p>
                      <a:pPr algn="just" eaLnBrk="0" hangingPunct="0">
                        <a:spcAft>
                          <a:spcPts val="0"/>
                        </a:spcAft>
                      </a:pPr>
                      <a:r>
                        <a:rPr lang="en-US" sz="2000" kern="100">
                          <a:effectLst/>
                          <a:latin typeface="微軟正黑體" panose="020B0604030504040204" pitchFamily="34" charset="-120"/>
                          <a:ea typeface="微軟正黑體" panose="020B0604030504040204" pitchFamily="34" charset="-120"/>
                        </a:rPr>
                        <a:t>MultiLine</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044875"/>
                    </a:solidFill>
                  </a:tcPr>
                </a:tc>
                <a:tc>
                  <a:txBody>
                    <a:bodyPr/>
                    <a:lstStyle/>
                    <a:p>
                      <a:pPr algn="just" eaLnBrk="0" hangingPunct="0">
                        <a:spcAft>
                          <a:spcPts val="0"/>
                        </a:spcAft>
                      </a:pPr>
                      <a:r>
                        <a:rPr lang="zh-TW" sz="2000" kern="100" dirty="0">
                          <a:effectLst/>
                          <a:latin typeface="微軟正黑體" panose="020B0604030504040204" pitchFamily="34" charset="-120"/>
                          <a:ea typeface="微軟正黑體" panose="020B0604030504040204" pitchFamily="34" charset="-120"/>
                        </a:rPr>
                        <a:t>是否可以輸入多行文字</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bg2"/>
                    </a:solidFill>
                  </a:tcPr>
                </a:tc>
              </a:tr>
              <a:tr h="360040">
                <a:tc>
                  <a:txBody>
                    <a:bodyPr/>
                    <a:lstStyle/>
                    <a:p>
                      <a:pPr algn="just" eaLnBrk="0" hangingPunct="0">
                        <a:spcAft>
                          <a:spcPts val="0"/>
                        </a:spcAft>
                      </a:pPr>
                      <a:r>
                        <a:rPr lang="en-US" sz="2000" kern="100">
                          <a:effectLst/>
                          <a:latin typeface="微軟正黑體" panose="020B0604030504040204" pitchFamily="34" charset="-120"/>
                          <a:ea typeface="微軟正黑體" panose="020B0604030504040204" pitchFamily="34" charset="-120"/>
                        </a:rPr>
                        <a:t>NumbersOnly</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044875"/>
                    </a:solidFill>
                  </a:tcPr>
                </a:tc>
                <a:tc>
                  <a:txBody>
                    <a:bodyPr/>
                    <a:lstStyle/>
                    <a:p>
                      <a:pPr algn="just" eaLnBrk="0" hangingPunct="0">
                        <a:spcAft>
                          <a:spcPts val="0"/>
                        </a:spcAft>
                      </a:pPr>
                      <a:r>
                        <a:rPr lang="zh-TW" sz="2000" kern="100" dirty="0">
                          <a:effectLst/>
                          <a:latin typeface="微軟正黑體" panose="020B0604030504040204" pitchFamily="34" charset="-120"/>
                          <a:ea typeface="微軟正黑體" panose="020B0604030504040204" pitchFamily="34" charset="-120"/>
                        </a:rPr>
                        <a:t>只能輸入數字</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bg2"/>
                    </a:solidFill>
                  </a:tcPr>
                </a:tc>
              </a:tr>
            </a:tbl>
          </a:graphicData>
        </a:graphic>
      </p:graphicFrame>
      <p:graphicFrame>
        <p:nvGraphicFramePr>
          <p:cNvPr id="16" name="表格 15"/>
          <p:cNvGraphicFramePr>
            <a:graphicFrameLocks noGrp="1"/>
          </p:cNvGraphicFramePr>
          <p:nvPr>
            <p:extLst>
              <p:ext uri="{D42A27DB-BD31-4B8C-83A1-F6EECF244321}">
                <p14:modId xmlns:p14="http://schemas.microsoft.com/office/powerpoint/2010/main" val="2905147749"/>
              </p:ext>
            </p:extLst>
          </p:nvPr>
        </p:nvGraphicFramePr>
        <p:xfrm>
          <a:off x="6239222" y="1845618"/>
          <a:ext cx="5754305" cy="2736304"/>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1944216"/>
                <a:gridCol w="3810089"/>
              </a:tblGrid>
              <a:tr h="182880">
                <a:tc>
                  <a:txBody>
                    <a:bodyPr/>
                    <a:lstStyle/>
                    <a:p>
                      <a:pPr algn="just" eaLnBrk="0" hangingPunct="0">
                        <a:spcAft>
                          <a:spcPts val="0"/>
                        </a:spcAft>
                      </a:pPr>
                      <a:r>
                        <a:rPr lang="zh-TW" sz="2000" kern="100" dirty="0">
                          <a:effectLst/>
                          <a:latin typeface="微軟正黑體" panose="020B0604030504040204" pitchFamily="34" charset="-120"/>
                          <a:ea typeface="微軟正黑體" panose="020B0604030504040204" pitchFamily="34" charset="-120"/>
                        </a:rPr>
                        <a:t>屬性名稱</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044875"/>
                    </a:solidFill>
                  </a:tcPr>
                </a:tc>
                <a:tc>
                  <a:txBody>
                    <a:bodyPr/>
                    <a:lstStyle/>
                    <a:p>
                      <a:pPr algn="just" eaLnBrk="0" hangingPunct="0">
                        <a:spcAft>
                          <a:spcPts val="0"/>
                        </a:spcAft>
                      </a:pPr>
                      <a:r>
                        <a:rPr lang="zh-TW" sz="2000" kern="100">
                          <a:effectLst/>
                          <a:latin typeface="微軟正黑體" panose="020B0604030504040204" pitchFamily="34" charset="-120"/>
                          <a:ea typeface="微軟正黑體" panose="020B0604030504040204" pitchFamily="34" charset="-120"/>
                        </a:rPr>
                        <a:t>屬性說明</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044875"/>
                    </a:solidFill>
                  </a:tcPr>
                </a:tc>
              </a:tr>
              <a:tr h="343272">
                <a:tc>
                  <a:txBody>
                    <a:bodyPr/>
                    <a:lstStyle/>
                    <a:p>
                      <a:pPr algn="just" eaLnBrk="0" hangingPunct="0">
                        <a:spcAft>
                          <a:spcPts val="0"/>
                        </a:spcAft>
                      </a:pPr>
                      <a:r>
                        <a:rPr lang="en-US" sz="2000" kern="100" dirty="0">
                          <a:effectLst/>
                          <a:latin typeface="微軟正黑體" panose="020B0604030504040204" pitchFamily="34" charset="-120"/>
                          <a:ea typeface="微軟正黑體" panose="020B0604030504040204" pitchFamily="34" charset="-120"/>
                        </a:rPr>
                        <a:t>Text</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044875"/>
                    </a:solidFill>
                  </a:tcPr>
                </a:tc>
                <a:tc>
                  <a:txBody>
                    <a:bodyPr/>
                    <a:lstStyle/>
                    <a:p>
                      <a:pPr algn="just" eaLnBrk="0" hangingPunct="0">
                        <a:spcAft>
                          <a:spcPts val="0"/>
                        </a:spcAft>
                      </a:pPr>
                      <a:r>
                        <a:rPr lang="zh-TW" sz="2000" kern="100" dirty="0">
                          <a:effectLst/>
                          <a:latin typeface="微軟正黑體" panose="020B0604030504040204" pitchFamily="34" charset="-120"/>
                          <a:ea typeface="微軟正黑體" panose="020B0604030504040204" pitchFamily="34" charset="-120"/>
                        </a:rPr>
                        <a:t>文字方塊的文字</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bg2"/>
                    </a:solidFill>
                  </a:tcPr>
                </a:tc>
              </a:tr>
              <a:tr h="182880">
                <a:tc>
                  <a:txBody>
                    <a:bodyPr/>
                    <a:lstStyle/>
                    <a:p>
                      <a:pPr algn="just" eaLnBrk="0" hangingPunct="0">
                        <a:spcAft>
                          <a:spcPts val="0"/>
                        </a:spcAft>
                      </a:pPr>
                      <a:r>
                        <a:rPr lang="en-US" sz="2000" kern="100" dirty="0" err="1">
                          <a:effectLst/>
                          <a:latin typeface="微軟正黑體" panose="020B0604030504040204" pitchFamily="34" charset="-120"/>
                          <a:ea typeface="微軟正黑體" panose="020B0604030504040204" pitchFamily="34" charset="-120"/>
                        </a:rPr>
                        <a:t>TextAlignment</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044875"/>
                    </a:solidFill>
                  </a:tcPr>
                </a:tc>
                <a:tc>
                  <a:txBody>
                    <a:bodyPr/>
                    <a:lstStyle/>
                    <a:p>
                      <a:pPr algn="just" eaLnBrk="0" hangingPunct="0">
                        <a:spcAft>
                          <a:spcPts val="0"/>
                        </a:spcAft>
                      </a:pPr>
                      <a:r>
                        <a:rPr lang="zh-TW" sz="2000" kern="100" dirty="0">
                          <a:effectLst/>
                          <a:latin typeface="微軟正黑體" panose="020B0604030504040204" pitchFamily="34" charset="-120"/>
                          <a:ea typeface="微軟正黑體" panose="020B0604030504040204" pitchFamily="34" charset="-120"/>
                        </a:rPr>
                        <a:t>文字方塊內的文字對齊位置（靠左、置中、靠右）</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bg2"/>
                    </a:solidFill>
                  </a:tcPr>
                </a:tc>
              </a:tr>
              <a:tr h="398512">
                <a:tc>
                  <a:txBody>
                    <a:bodyPr/>
                    <a:lstStyle/>
                    <a:p>
                      <a:pPr algn="just" eaLnBrk="0" hangingPunct="0">
                        <a:spcAft>
                          <a:spcPts val="0"/>
                        </a:spcAft>
                      </a:pPr>
                      <a:r>
                        <a:rPr lang="en-US" sz="2000" kern="100" dirty="0" err="1">
                          <a:effectLst/>
                          <a:latin typeface="微軟正黑體" panose="020B0604030504040204" pitchFamily="34" charset="-120"/>
                          <a:ea typeface="微軟正黑體" panose="020B0604030504040204" pitchFamily="34" charset="-120"/>
                        </a:rPr>
                        <a:t>TextColor</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044875"/>
                    </a:solidFill>
                  </a:tcPr>
                </a:tc>
                <a:tc>
                  <a:txBody>
                    <a:bodyPr/>
                    <a:lstStyle/>
                    <a:p>
                      <a:pPr algn="just" eaLnBrk="0" hangingPunct="0">
                        <a:spcAft>
                          <a:spcPts val="0"/>
                        </a:spcAft>
                      </a:pPr>
                      <a:r>
                        <a:rPr lang="zh-TW" sz="2000" kern="100" dirty="0">
                          <a:effectLst/>
                          <a:latin typeface="微軟正黑體" panose="020B0604030504040204" pitchFamily="34" charset="-120"/>
                          <a:ea typeface="微軟正黑體" panose="020B0604030504040204" pitchFamily="34" charset="-120"/>
                        </a:rPr>
                        <a:t>文字顏色</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bg2"/>
                    </a:solidFill>
                  </a:tcPr>
                </a:tc>
              </a:tr>
              <a:tr h="360040">
                <a:tc>
                  <a:txBody>
                    <a:bodyPr/>
                    <a:lstStyle/>
                    <a:p>
                      <a:pPr algn="just" eaLnBrk="0" hangingPunct="0">
                        <a:spcAft>
                          <a:spcPts val="0"/>
                        </a:spcAft>
                      </a:pPr>
                      <a:r>
                        <a:rPr lang="en-US" sz="2000" kern="100">
                          <a:effectLst/>
                          <a:latin typeface="微軟正黑體" panose="020B0604030504040204" pitchFamily="34" charset="-120"/>
                          <a:ea typeface="微軟正黑體" panose="020B0604030504040204" pitchFamily="34" charset="-120"/>
                        </a:rPr>
                        <a:t>Visible</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044875"/>
                    </a:solidFill>
                  </a:tcPr>
                </a:tc>
                <a:tc>
                  <a:txBody>
                    <a:bodyPr/>
                    <a:lstStyle/>
                    <a:p>
                      <a:pPr algn="just" eaLnBrk="0" hangingPunct="0">
                        <a:spcAft>
                          <a:spcPts val="0"/>
                        </a:spcAft>
                      </a:pPr>
                      <a:r>
                        <a:rPr lang="zh-TW" sz="2000" kern="100" dirty="0">
                          <a:effectLst/>
                          <a:latin typeface="微軟正黑體" panose="020B0604030504040204" pitchFamily="34" charset="-120"/>
                          <a:ea typeface="微軟正黑體" panose="020B0604030504040204" pitchFamily="34" charset="-120"/>
                        </a:rPr>
                        <a:t>是否顯示文字方塊</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bg2"/>
                    </a:solidFill>
                  </a:tcPr>
                </a:tc>
              </a:tr>
              <a:tr h="360040">
                <a:tc>
                  <a:txBody>
                    <a:bodyPr/>
                    <a:lstStyle/>
                    <a:p>
                      <a:pPr algn="just" eaLnBrk="0" hangingPunct="0">
                        <a:spcAft>
                          <a:spcPts val="0"/>
                        </a:spcAft>
                      </a:pPr>
                      <a:r>
                        <a:rPr lang="en-US" sz="2000" kern="100">
                          <a:effectLst/>
                          <a:latin typeface="微軟正黑體" panose="020B0604030504040204" pitchFamily="34" charset="-120"/>
                          <a:ea typeface="微軟正黑體" panose="020B0604030504040204" pitchFamily="34" charset="-120"/>
                        </a:rPr>
                        <a:t>Width</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044875"/>
                    </a:solidFill>
                  </a:tcPr>
                </a:tc>
                <a:tc>
                  <a:txBody>
                    <a:bodyPr/>
                    <a:lstStyle/>
                    <a:p>
                      <a:pPr algn="just" eaLnBrk="0" hangingPunct="0">
                        <a:spcAft>
                          <a:spcPts val="0"/>
                        </a:spcAft>
                      </a:pPr>
                      <a:r>
                        <a:rPr lang="zh-TW" sz="2000" kern="100" dirty="0">
                          <a:effectLst/>
                          <a:latin typeface="微軟正黑體" panose="020B0604030504040204" pitchFamily="34" charset="-120"/>
                          <a:ea typeface="微軟正黑體" panose="020B0604030504040204" pitchFamily="34" charset="-120"/>
                        </a:rPr>
                        <a:t>文字方塊的寬度</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bg2"/>
                    </a:solidFill>
                  </a:tcPr>
                </a:tc>
              </a:tr>
              <a:tr h="360040">
                <a:tc>
                  <a:txBody>
                    <a:bodyPr/>
                    <a:lstStyle/>
                    <a:p>
                      <a:pPr algn="just" eaLnBrk="0" hangingPunct="0">
                        <a:spcAft>
                          <a:spcPts val="0"/>
                        </a:spcAft>
                      </a:pPr>
                      <a:r>
                        <a:rPr lang="en-US" sz="2000" kern="100">
                          <a:effectLst/>
                          <a:latin typeface="微軟正黑體" panose="020B0604030504040204" pitchFamily="34" charset="-120"/>
                          <a:ea typeface="微軟正黑體" panose="020B0604030504040204" pitchFamily="34" charset="-120"/>
                        </a:rPr>
                        <a:t>Height</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044875"/>
                    </a:solidFill>
                  </a:tcPr>
                </a:tc>
                <a:tc>
                  <a:txBody>
                    <a:bodyPr/>
                    <a:lstStyle/>
                    <a:p>
                      <a:pPr algn="just" eaLnBrk="0" hangingPunct="0">
                        <a:spcAft>
                          <a:spcPts val="0"/>
                        </a:spcAft>
                      </a:pPr>
                      <a:r>
                        <a:rPr lang="zh-TW" sz="2000" kern="100" dirty="0">
                          <a:effectLst/>
                          <a:latin typeface="微軟正黑體" panose="020B0604030504040204" pitchFamily="34" charset="-120"/>
                          <a:ea typeface="微軟正黑體" panose="020B0604030504040204" pitchFamily="34" charset="-120"/>
                        </a:rPr>
                        <a:t>文字方塊的高度</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bg2"/>
                    </a:solidFill>
                  </a:tcPr>
                </a:tc>
              </a:tr>
            </a:tbl>
          </a:graphicData>
        </a:graphic>
      </p:graphicFrame>
    </p:spTree>
    <p:extLst>
      <p:ext uri="{BB962C8B-B14F-4D97-AF65-F5344CB8AC3E}">
        <p14:creationId xmlns:p14="http://schemas.microsoft.com/office/powerpoint/2010/main" val="3901986258"/>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02"/>
            <a:ext cx="12190413" cy="373149"/>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3" name="矩形 2"/>
          <p:cNvSpPr/>
          <p:nvPr/>
        </p:nvSpPr>
        <p:spPr>
          <a:xfrm>
            <a:off x="11565021" y="6524548"/>
            <a:ext cx="625393"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4" name="矩形 3"/>
          <p:cNvSpPr/>
          <p:nvPr/>
        </p:nvSpPr>
        <p:spPr>
          <a:xfrm>
            <a:off x="1" y="6524548"/>
            <a:ext cx="10438041"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15547" y="6170613"/>
            <a:ext cx="740569"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直線接點 5"/>
          <p:cNvCxnSpPr/>
          <p:nvPr/>
        </p:nvCxnSpPr>
        <p:spPr>
          <a:xfrm>
            <a:off x="-191068" y="1144702"/>
            <a:ext cx="1534060" cy="0"/>
          </a:xfrm>
          <a:prstGeom prst="line">
            <a:avLst/>
          </a:prstGeom>
          <a:ln w="76200">
            <a:solidFill>
              <a:srgbClr val="044875"/>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18542" y="436816"/>
            <a:ext cx="7817909" cy="707886"/>
          </a:xfrm>
          <a:prstGeom prst="rect">
            <a:avLst/>
          </a:prstGeom>
        </p:spPr>
        <p:txBody>
          <a:bodyPr wrap="none">
            <a:spAutoFit/>
          </a:bodyPr>
          <a:lstStyle/>
          <a:p>
            <a:pPr algn="just" eaLnBrk="0" hangingPunct="0">
              <a:spcAft>
                <a:spcPts val="0"/>
              </a:spcAft>
            </a:pPr>
            <a:r>
              <a:rPr lang="zh-TW" altLang="zh-TW" sz="4000" b="1" kern="100" dirty="0">
                <a:latin typeface="微軟正黑體" panose="020B0604030504040204" pitchFamily="34" charset="-120"/>
                <a:ea typeface="微軟正黑體" panose="020B0604030504040204" pitchFamily="34" charset="-120"/>
              </a:rPr>
              <a:t>密</a:t>
            </a:r>
            <a:r>
              <a:rPr lang="zh-TW" altLang="zh-TW" sz="3200" b="1" kern="100" dirty="0">
                <a:latin typeface="微軟正黑體" panose="020B0604030504040204" pitchFamily="34" charset="-120"/>
                <a:ea typeface="微軟正黑體" panose="020B0604030504040204" pitchFamily="34" charset="-120"/>
              </a:rPr>
              <a:t>碼文字方塊元件（</a:t>
            </a:r>
            <a:r>
              <a:rPr lang="en-US" altLang="zh-TW" sz="3200" b="1" kern="100" dirty="0" err="1">
                <a:latin typeface="微軟正黑體" panose="020B0604030504040204" pitchFamily="34" charset="-120"/>
                <a:ea typeface="微軟正黑體" panose="020B0604030504040204" pitchFamily="34" charset="-120"/>
              </a:rPr>
              <a:t>PasswordTextBox</a:t>
            </a:r>
            <a:r>
              <a:rPr lang="zh-TW" altLang="zh-TW" sz="3200" b="1" kern="100" dirty="0">
                <a:latin typeface="微軟正黑體" panose="020B0604030504040204" pitchFamily="34" charset="-120"/>
                <a:ea typeface="微軟正黑體" panose="020B0604030504040204" pitchFamily="34" charset="-120"/>
              </a:rPr>
              <a:t>）</a:t>
            </a:r>
            <a:endParaRPr lang="zh-TW" altLang="zh-TW" sz="4000" b="1" kern="100" dirty="0">
              <a:effectLst/>
              <a:latin typeface="微軟正黑體" panose="020B0604030504040204" pitchFamily="34" charset="-120"/>
              <a:ea typeface="微軟正黑體" panose="020B0604030504040204" pitchFamily="34" charset="-120"/>
            </a:endParaRPr>
          </a:p>
        </p:txBody>
      </p:sp>
      <p:sp>
        <p:nvSpPr>
          <p:cNvPr id="10" name="矩形 9"/>
          <p:cNvSpPr/>
          <p:nvPr/>
        </p:nvSpPr>
        <p:spPr>
          <a:xfrm>
            <a:off x="659999" y="1497772"/>
            <a:ext cx="10870415" cy="707886"/>
          </a:xfrm>
          <a:prstGeom prst="rect">
            <a:avLst/>
          </a:prstGeom>
        </p:spPr>
        <p:txBody>
          <a:bodyPr wrap="square">
            <a:spAutoFit/>
          </a:bodyPr>
          <a:lstStyle/>
          <a:p>
            <a:pPr indent="457200" algn="just" eaLnBrk="0" hangingPunct="0">
              <a:spcAft>
                <a:spcPts val="0"/>
              </a:spcAft>
            </a:pPr>
            <a:r>
              <a:rPr lang="zh-TW" altLang="zh-TW" b="1" kern="100" dirty="0">
                <a:latin typeface="Times New Roman" panose="02020603050405020304" pitchFamily="18" charset="0"/>
                <a:ea typeface="微軟正黑體" panose="020B0604030504040204" pitchFamily="34" charset="-120"/>
                <a:cs typeface="Times New Roman" panose="02020603050405020304" pitchFamily="18" charset="0"/>
              </a:rPr>
              <a:t>密碼文字方塊元件是用來輸入密碼的文字方塊，使用密碼文字方塊輸入文字，會以「＊」或「●」來取代，以達到資料保密的目的。</a:t>
            </a:r>
            <a:endParaRPr lang="zh-TW" altLang="zh-TW" b="1" kern="100" dirty="0">
              <a:effectLst/>
              <a:latin typeface="Calibri" panose="020F0502020204030204" pitchFamily="34" charset="0"/>
              <a:ea typeface="微軟正黑體" panose="020B0604030504040204" pitchFamily="34" charset="-120"/>
              <a:cs typeface="Times New Roman" panose="02020603050405020304" pitchFamily="18" charset="0"/>
            </a:endParaRPr>
          </a:p>
        </p:txBody>
      </p:sp>
      <p:pic>
        <p:nvPicPr>
          <p:cNvPr id="13" name="圖片 1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98862" y="2282027"/>
            <a:ext cx="6880423" cy="3181565"/>
          </a:xfrm>
          <a:prstGeom prst="rect">
            <a:avLst/>
          </a:prstGeom>
          <a:noFill/>
          <a:ln>
            <a:noFill/>
          </a:ln>
        </p:spPr>
      </p:pic>
      <p:sp>
        <p:nvSpPr>
          <p:cNvPr id="17" name="矩形 16"/>
          <p:cNvSpPr/>
          <p:nvPr/>
        </p:nvSpPr>
        <p:spPr>
          <a:xfrm>
            <a:off x="3070870" y="4437906"/>
            <a:ext cx="1368152" cy="2095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8" name="直線單箭頭接點 17"/>
          <p:cNvCxnSpPr>
            <a:stCxn id="17" idx="3"/>
          </p:cNvCxnSpPr>
          <p:nvPr/>
        </p:nvCxnSpPr>
        <p:spPr>
          <a:xfrm flipV="1">
            <a:off x="4439022" y="4005859"/>
            <a:ext cx="373782" cy="53682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6886119"/>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02"/>
            <a:ext cx="12190413" cy="373149"/>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3" name="矩形 2"/>
          <p:cNvSpPr/>
          <p:nvPr/>
        </p:nvSpPr>
        <p:spPr>
          <a:xfrm>
            <a:off x="11565021" y="6524548"/>
            <a:ext cx="625393"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4" name="矩形 3"/>
          <p:cNvSpPr/>
          <p:nvPr/>
        </p:nvSpPr>
        <p:spPr>
          <a:xfrm>
            <a:off x="1" y="6524548"/>
            <a:ext cx="10438041"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15547" y="6170613"/>
            <a:ext cx="740569"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直線接點 5"/>
          <p:cNvCxnSpPr/>
          <p:nvPr/>
        </p:nvCxnSpPr>
        <p:spPr>
          <a:xfrm>
            <a:off x="-191068" y="1144702"/>
            <a:ext cx="1534060" cy="0"/>
          </a:xfrm>
          <a:prstGeom prst="line">
            <a:avLst/>
          </a:prstGeom>
          <a:ln w="76200">
            <a:solidFill>
              <a:srgbClr val="044875"/>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18542" y="436816"/>
            <a:ext cx="7817909" cy="707886"/>
          </a:xfrm>
          <a:prstGeom prst="rect">
            <a:avLst/>
          </a:prstGeom>
        </p:spPr>
        <p:txBody>
          <a:bodyPr wrap="none">
            <a:spAutoFit/>
          </a:bodyPr>
          <a:lstStyle/>
          <a:p>
            <a:pPr algn="just" eaLnBrk="0" hangingPunct="0">
              <a:spcAft>
                <a:spcPts val="0"/>
              </a:spcAft>
            </a:pPr>
            <a:r>
              <a:rPr lang="zh-TW" altLang="zh-TW" sz="4000" b="1" kern="100" dirty="0">
                <a:latin typeface="微軟正黑體" panose="020B0604030504040204" pitchFamily="34" charset="-120"/>
                <a:ea typeface="微軟正黑體" panose="020B0604030504040204" pitchFamily="34" charset="-120"/>
              </a:rPr>
              <a:t>密</a:t>
            </a:r>
            <a:r>
              <a:rPr lang="zh-TW" altLang="zh-TW" sz="3200" b="1" kern="100" dirty="0">
                <a:latin typeface="微軟正黑體" panose="020B0604030504040204" pitchFamily="34" charset="-120"/>
                <a:ea typeface="微軟正黑體" panose="020B0604030504040204" pitchFamily="34" charset="-120"/>
              </a:rPr>
              <a:t>碼文字方塊元件（</a:t>
            </a:r>
            <a:r>
              <a:rPr lang="en-US" altLang="zh-TW" sz="3200" b="1" kern="100" dirty="0" err="1">
                <a:latin typeface="微軟正黑體" panose="020B0604030504040204" pitchFamily="34" charset="-120"/>
                <a:ea typeface="微軟正黑體" panose="020B0604030504040204" pitchFamily="34" charset="-120"/>
              </a:rPr>
              <a:t>PasswordTextBox</a:t>
            </a:r>
            <a:r>
              <a:rPr lang="zh-TW" altLang="zh-TW" sz="3200" b="1" kern="100" dirty="0">
                <a:latin typeface="微軟正黑體" panose="020B0604030504040204" pitchFamily="34" charset="-120"/>
                <a:ea typeface="微軟正黑體" panose="020B0604030504040204" pitchFamily="34" charset="-120"/>
              </a:rPr>
              <a:t>）</a:t>
            </a:r>
            <a:endParaRPr lang="zh-TW" altLang="zh-TW" sz="4000" b="1" kern="100" dirty="0">
              <a:effectLst/>
              <a:latin typeface="微軟正黑體" panose="020B0604030504040204" pitchFamily="34" charset="-120"/>
              <a:ea typeface="微軟正黑體" panose="020B0604030504040204" pitchFamily="34" charset="-120"/>
            </a:endParaRPr>
          </a:p>
        </p:txBody>
      </p:sp>
      <p:sp>
        <p:nvSpPr>
          <p:cNvPr id="7" name="矩形 6"/>
          <p:cNvSpPr/>
          <p:nvPr/>
        </p:nvSpPr>
        <p:spPr>
          <a:xfrm>
            <a:off x="1126654" y="1301492"/>
            <a:ext cx="4890698" cy="400110"/>
          </a:xfrm>
          <a:prstGeom prst="rect">
            <a:avLst/>
          </a:prstGeom>
        </p:spPr>
        <p:txBody>
          <a:bodyPr wrap="none">
            <a:spAutoFit/>
          </a:bodyPr>
          <a:lstStyle/>
          <a:p>
            <a:pPr algn="just">
              <a:spcAft>
                <a:spcPts val="0"/>
              </a:spcAft>
            </a:pPr>
            <a:r>
              <a:rPr lang="en-US" altLang="zh-TW" b="1" kern="100" dirty="0" err="1">
                <a:latin typeface="微軟正黑體" panose="020B0604030504040204" pitchFamily="34" charset="-120"/>
                <a:ea typeface="微軟正黑體" panose="020B0604030504040204" pitchFamily="34" charset="-120"/>
                <a:cs typeface="Times New Roman" panose="02020603050405020304" pitchFamily="18" charset="0"/>
              </a:rPr>
              <a:t>PasswordTextBox</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元件的常見屬性說明：</a:t>
            </a:r>
            <a:endParaRPr lang="zh-TW" altLang="zh-TW"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2189934680"/>
              </p:ext>
            </p:extLst>
          </p:nvPr>
        </p:nvGraphicFramePr>
        <p:xfrm>
          <a:off x="262559" y="1917626"/>
          <a:ext cx="5400599" cy="3312368"/>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2448271"/>
                <a:gridCol w="2952328"/>
              </a:tblGrid>
              <a:tr h="0">
                <a:tc>
                  <a:txBody>
                    <a:bodyPr/>
                    <a:lstStyle/>
                    <a:p>
                      <a:pPr algn="just" eaLnBrk="0" hangingPunct="0">
                        <a:spcAft>
                          <a:spcPts val="0"/>
                        </a:spcAft>
                      </a:pPr>
                      <a:r>
                        <a:rPr lang="zh-TW" sz="2000" kern="100" dirty="0">
                          <a:effectLst/>
                          <a:latin typeface="微軟正黑體" panose="020B0604030504040204" pitchFamily="34" charset="-120"/>
                          <a:ea typeface="微軟正黑體" panose="020B0604030504040204" pitchFamily="34" charset="-120"/>
                        </a:rPr>
                        <a:t>屬性名稱</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044875"/>
                    </a:solidFill>
                  </a:tcPr>
                </a:tc>
                <a:tc>
                  <a:txBody>
                    <a:bodyPr/>
                    <a:lstStyle/>
                    <a:p>
                      <a:pPr algn="just" eaLnBrk="0" hangingPunct="0">
                        <a:spcAft>
                          <a:spcPts val="0"/>
                        </a:spcAft>
                      </a:pPr>
                      <a:r>
                        <a:rPr lang="zh-TW" sz="2000" kern="100">
                          <a:effectLst/>
                          <a:latin typeface="微軟正黑體" panose="020B0604030504040204" pitchFamily="34" charset="-120"/>
                          <a:ea typeface="微軟正黑體" panose="020B0604030504040204" pitchFamily="34" charset="-120"/>
                        </a:rPr>
                        <a:t>屬性說明</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044875"/>
                    </a:solidFill>
                  </a:tcPr>
                </a:tc>
              </a:tr>
              <a:tr h="415280">
                <a:tc>
                  <a:txBody>
                    <a:bodyPr/>
                    <a:lstStyle/>
                    <a:p>
                      <a:pPr algn="just" eaLnBrk="0" hangingPunct="0">
                        <a:spcAft>
                          <a:spcPts val="0"/>
                        </a:spcAft>
                      </a:pPr>
                      <a:r>
                        <a:rPr lang="en-US" sz="2000" kern="100">
                          <a:effectLst/>
                          <a:latin typeface="微軟正黑體" panose="020B0604030504040204" pitchFamily="34" charset="-120"/>
                          <a:ea typeface="微軟正黑體" panose="020B0604030504040204" pitchFamily="34" charset="-120"/>
                        </a:rPr>
                        <a:t>BackgroundColor</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044875"/>
                    </a:solidFill>
                  </a:tcPr>
                </a:tc>
                <a:tc>
                  <a:txBody>
                    <a:bodyPr/>
                    <a:lstStyle/>
                    <a:p>
                      <a:pPr algn="just" eaLnBrk="0" hangingPunct="0">
                        <a:spcAft>
                          <a:spcPts val="0"/>
                        </a:spcAft>
                      </a:pPr>
                      <a:r>
                        <a:rPr lang="zh-TW" sz="2000" kern="100" dirty="0">
                          <a:effectLst/>
                          <a:latin typeface="微軟正黑體" panose="020B0604030504040204" pitchFamily="34" charset="-120"/>
                          <a:ea typeface="微軟正黑體" panose="020B0604030504040204" pitchFamily="34" charset="-120"/>
                        </a:rPr>
                        <a:t>密碼文字方塊背景顏色</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bg2"/>
                    </a:solidFill>
                  </a:tcPr>
                </a:tc>
              </a:tr>
              <a:tr h="432048">
                <a:tc>
                  <a:txBody>
                    <a:bodyPr/>
                    <a:lstStyle/>
                    <a:p>
                      <a:pPr algn="just" eaLnBrk="0" hangingPunct="0">
                        <a:spcAft>
                          <a:spcPts val="0"/>
                        </a:spcAft>
                      </a:pPr>
                      <a:r>
                        <a:rPr lang="en-US" sz="2000" kern="100">
                          <a:effectLst/>
                          <a:latin typeface="微軟正黑體" panose="020B0604030504040204" pitchFamily="34" charset="-120"/>
                          <a:ea typeface="微軟正黑體" panose="020B0604030504040204" pitchFamily="34" charset="-120"/>
                        </a:rPr>
                        <a:t>Enabled</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044875"/>
                    </a:solidFill>
                  </a:tcPr>
                </a:tc>
                <a:tc>
                  <a:txBody>
                    <a:bodyPr/>
                    <a:lstStyle/>
                    <a:p>
                      <a:pPr algn="just" eaLnBrk="0" hangingPunct="0">
                        <a:spcAft>
                          <a:spcPts val="0"/>
                        </a:spcAft>
                      </a:pPr>
                      <a:r>
                        <a:rPr lang="zh-TW" sz="2000" kern="100" dirty="0">
                          <a:effectLst/>
                          <a:latin typeface="微軟正黑體" panose="020B0604030504040204" pitchFamily="34" charset="-120"/>
                          <a:ea typeface="微軟正黑體" panose="020B0604030504040204" pitchFamily="34" charset="-120"/>
                        </a:rPr>
                        <a:t>是否使用密碼文字方塊</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bg2"/>
                    </a:solidFill>
                  </a:tcPr>
                </a:tc>
              </a:tr>
              <a:tr h="432048">
                <a:tc>
                  <a:txBody>
                    <a:bodyPr/>
                    <a:lstStyle/>
                    <a:p>
                      <a:pPr algn="just" eaLnBrk="0" hangingPunct="0">
                        <a:spcAft>
                          <a:spcPts val="0"/>
                        </a:spcAft>
                      </a:pPr>
                      <a:r>
                        <a:rPr lang="en-US" sz="2000" kern="100">
                          <a:effectLst/>
                          <a:latin typeface="微軟正黑體" panose="020B0604030504040204" pitchFamily="34" charset="-120"/>
                          <a:ea typeface="微軟正黑體" panose="020B0604030504040204" pitchFamily="34" charset="-120"/>
                        </a:rPr>
                        <a:t>FontBold</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044875"/>
                    </a:solidFill>
                  </a:tcPr>
                </a:tc>
                <a:tc>
                  <a:txBody>
                    <a:bodyPr/>
                    <a:lstStyle/>
                    <a:p>
                      <a:pPr algn="just" eaLnBrk="0" hangingPunct="0">
                        <a:spcAft>
                          <a:spcPts val="0"/>
                        </a:spcAft>
                      </a:pPr>
                      <a:r>
                        <a:rPr lang="zh-TW" sz="2000" kern="100" dirty="0">
                          <a:effectLst/>
                          <a:latin typeface="微軟正黑體" panose="020B0604030504040204" pitchFamily="34" charset="-120"/>
                          <a:ea typeface="微軟正黑體" panose="020B0604030504040204" pitchFamily="34" charset="-120"/>
                        </a:rPr>
                        <a:t>粗體文字</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bg2"/>
                    </a:solidFill>
                  </a:tcPr>
                </a:tc>
              </a:tr>
              <a:tr h="432048">
                <a:tc>
                  <a:txBody>
                    <a:bodyPr/>
                    <a:lstStyle/>
                    <a:p>
                      <a:pPr algn="just" eaLnBrk="0" hangingPunct="0">
                        <a:spcAft>
                          <a:spcPts val="0"/>
                        </a:spcAft>
                      </a:pPr>
                      <a:r>
                        <a:rPr lang="en-US" sz="2000" kern="100">
                          <a:effectLst/>
                          <a:latin typeface="微軟正黑體" panose="020B0604030504040204" pitchFamily="34" charset="-120"/>
                          <a:ea typeface="微軟正黑體" panose="020B0604030504040204" pitchFamily="34" charset="-120"/>
                        </a:rPr>
                        <a:t>FontItalic</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044875"/>
                    </a:solidFill>
                  </a:tcPr>
                </a:tc>
                <a:tc>
                  <a:txBody>
                    <a:bodyPr/>
                    <a:lstStyle/>
                    <a:p>
                      <a:pPr algn="just" eaLnBrk="0" hangingPunct="0">
                        <a:spcAft>
                          <a:spcPts val="0"/>
                        </a:spcAft>
                      </a:pPr>
                      <a:r>
                        <a:rPr lang="zh-TW" sz="2000" kern="100" dirty="0">
                          <a:effectLst/>
                          <a:latin typeface="微軟正黑體" panose="020B0604030504040204" pitchFamily="34" charset="-120"/>
                          <a:ea typeface="微軟正黑體" panose="020B0604030504040204" pitchFamily="34" charset="-120"/>
                        </a:rPr>
                        <a:t>斜體文字</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bg2"/>
                    </a:solidFill>
                  </a:tcPr>
                </a:tc>
              </a:tr>
              <a:tr h="432048">
                <a:tc>
                  <a:txBody>
                    <a:bodyPr/>
                    <a:lstStyle/>
                    <a:p>
                      <a:pPr algn="just" eaLnBrk="0" hangingPunct="0">
                        <a:spcAft>
                          <a:spcPts val="0"/>
                        </a:spcAft>
                      </a:pPr>
                      <a:r>
                        <a:rPr lang="en-US" sz="2000" kern="100">
                          <a:effectLst/>
                          <a:latin typeface="微軟正黑體" panose="020B0604030504040204" pitchFamily="34" charset="-120"/>
                          <a:ea typeface="微軟正黑體" panose="020B0604030504040204" pitchFamily="34" charset="-120"/>
                        </a:rPr>
                        <a:t>FontSize</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044875"/>
                    </a:solidFill>
                  </a:tcPr>
                </a:tc>
                <a:tc>
                  <a:txBody>
                    <a:bodyPr/>
                    <a:lstStyle/>
                    <a:p>
                      <a:pPr algn="just" eaLnBrk="0" hangingPunct="0">
                        <a:spcAft>
                          <a:spcPts val="0"/>
                        </a:spcAft>
                      </a:pPr>
                      <a:r>
                        <a:rPr lang="zh-TW" sz="2000" kern="100">
                          <a:effectLst/>
                          <a:latin typeface="微軟正黑體" panose="020B0604030504040204" pitchFamily="34" charset="-120"/>
                          <a:ea typeface="微軟正黑體" panose="020B0604030504040204" pitchFamily="34" charset="-120"/>
                        </a:rPr>
                        <a:t>文字大小</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bg2"/>
                    </a:solidFill>
                  </a:tcPr>
                </a:tc>
              </a:tr>
              <a:tr h="432048">
                <a:tc>
                  <a:txBody>
                    <a:bodyPr/>
                    <a:lstStyle/>
                    <a:p>
                      <a:pPr algn="just" eaLnBrk="0" hangingPunct="0">
                        <a:spcAft>
                          <a:spcPts val="0"/>
                        </a:spcAft>
                      </a:pPr>
                      <a:r>
                        <a:rPr lang="en-US" sz="2000" kern="100">
                          <a:effectLst/>
                          <a:latin typeface="微軟正黑體" panose="020B0604030504040204" pitchFamily="34" charset="-120"/>
                          <a:ea typeface="微軟正黑體" panose="020B0604030504040204" pitchFamily="34" charset="-120"/>
                        </a:rPr>
                        <a:t>FontTypeface</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044875"/>
                    </a:solidFill>
                  </a:tcPr>
                </a:tc>
                <a:tc>
                  <a:txBody>
                    <a:bodyPr/>
                    <a:lstStyle/>
                    <a:p>
                      <a:pPr algn="just" eaLnBrk="0" hangingPunct="0">
                        <a:spcAft>
                          <a:spcPts val="0"/>
                        </a:spcAft>
                      </a:pPr>
                      <a:r>
                        <a:rPr lang="zh-TW" sz="2000" kern="100" dirty="0">
                          <a:effectLst/>
                          <a:latin typeface="微軟正黑體" panose="020B0604030504040204" pitchFamily="34" charset="-120"/>
                          <a:ea typeface="微軟正黑體" panose="020B0604030504040204" pitchFamily="34" charset="-120"/>
                        </a:rPr>
                        <a:t>文字字體</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bg2"/>
                    </a:solidFill>
                  </a:tcPr>
                </a:tc>
              </a:tr>
              <a:tr h="432048">
                <a:tc>
                  <a:txBody>
                    <a:bodyPr/>
                    <a:lstStyle/>
                    <a:p>
                      <a:pPr algn="just" eaLnBrk="0" hangingPunct="0">
                        <a:spcAft>
                          <a:spcPts val="0"/>
                        </a:spcAft>
                      </a:pPr>
                      <a:r>
                        <a:rPr lang="en-US" sz="2000" kern="100">
                          <a:effectLst/>
                          <a:latin typeface="微軟正黑體" panose="020B0604030504040204" pitchFamily="34" charset="-120"/>
                          <a:ea typeface="微軟正黑體" panose="020B0604030504040204" pitchFamily="34" charset="-120"/>
                        </a:rPr>
                        <a:t>Hint</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044875"/>
                    </a:solidFill>
                  </a:tcPr>
                </a:tc>
                <a:tc>
                  <a:txBody>
                    <a:bodyPr/>
                    <a:lstStyle/>
                    <a:p>
                      <a:pPr algn="just" eaLnBrk="0" hangingPunct="0">
                        <a:spcAft>
                          <a:spcPts val="0"/>
                        </a:spcAft>
                      </a:pPr>
                      <a:r>
                        <a:rPr lang="zh-TW" sz="2000" kern="100" dirty="0">
                          <a:effectLst/>
                          <a:latin typeface="微軟正黑體" panose="020B0604030504040204" pitchFamily="34" charset="-120"/>
                          <a:ea typeface="微軟正黑體" panose="020B0604030504040204" pitchFamily="34" charset="-120"/>
                        </a:rPr>
                        <a:t>密碼文字方塊的提示文字</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bg2"/>
                    </a:solidFill>
                  </a:tcPr>
                </a:tc>
              </a:tr>
            </a:tbl>
          </a:graphicData>
        </a:graphic>
      </p:graphicFrame>
      <p:graphicFrame>
        <p:nvGraphicFramePr>
          <p:cNvPr id="17" name="表格 16"/>
          <p:cNvGraphicFramePr>
            <a:graphicFrameLocks noGrp="1"/>
          </p:cNvGraphicFramePr>
          <p:nvPr>
            <p:extLst>
              <p:ext uri="{D42A27DB-BD31-4B8C-83A1-F6EECF244321}">
                <p14:modId xmlns:p14="http://schemas.microsoft.com/office/powerpoint/2010/main" val="316399886"/>
              </p:ext>
            </p:extLst>
          </p:nvPr>
        </p:nvGraphicFramePr>
        <p:xfrm>
          <a:off x="5879182" y="1917626"/>
          <a:ext cx="5904656" cy="3024336"/>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2016224"/>
                <a:gridCol w="3888432"/>
              </a:tblGrid>
              <a:tr h="0">
                <a:tc>
                  <a:txBody>
                    <a:bodyPr/>
                    <a:lstStyle/>
                    <a:p>
                      <a:pPr algn="just" eaLnBrk="0" hangingPunct="0">
                        <a:spcAft>
                          <a:spcPts val="0"/>
                        </a:spcAft>
                      </a:pPr>
                      <a:r>
                        <a:rPr lang="zh-TW" sz="2000" kern="100" dirty="0">
                          <a:effectLst/>
                          <a:latin typeface="微軟正黑體" panose="020B0604030504040204" pitchFamily="34" charset="-120"/>
                          <a:ea typeface="微軟正黑體" panose="020B0604030504040204" pitchFamily="34" charset="-120"/>
                        </a:rPr>
                        <a:t>屬性名稱</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044875"/>
                    </a:solidFill>
                  </a:tcPr>
                </a:tc>
                <a:tc>
                  <a:txBody>
                    <a:bodyPr/>
                    <a:lstStyle/>
                    <a:p>
                      <a:pPr algn="just" eaLnBrk="0" hangingPunct="0">
                        <a:spcAft>
                          <a:spcPts val="0"/>
                        </a:spcAft>
                      </a:pPr>
                      <a:r>
                        <a:rPr lang="zh-TW" sz="2000" kern="100">
                          <a:effectLst/>
                          <a:latin typeface="微軟正黑體" panose="020B0604030504040204" pitchFamily="34" charset="-120"/>
                          <a:ea typeface="微軟正黑體" panose="020B0604030504040204" pitchFamily="34" charset="-120"/>
                        </a:rPr>
                        <a:t>屬性說明</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044875"/>
                    </a:solidFill>
                  </a:tcPr>
                </a:tc>
              </a:tr>
              <a:tr h="415280">
                <a:tc>
                  <a:txBody>
                    <a:bodyPr/>
                    <a:lstStyle/>
                    <a:p>
                      <a:pPr algn="just" eaLnBrk="0" hangingPunct="0">
                        <a:spcAft>
                          <a:spcPts val="0"/>
                        </a:spcAft>
                      </a:pPr>
                      <a:r>
                        <a:rPr lang="en-US" sz="2000" kern="100" dirty="0">
                          <a:effectLst/>
                          <a:latin typeface="微軟正黑體" panose="020B0604030504040204" pitchFamily="34" charset="-120"/>
                          <a:ea typeface="微軟正黑體" panose="020B0604030504040204" pitchFamily="34" charset="-120"/>
                        </a:rPr>
                        <a:t>Text</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044875"/>
                    </a:solidFill>
                  </a:tcPr>
                </a:tc>
                <a:tc>
                  <a:txBody>
                    <a:bodyPr/>
                    <a:lstStyle/>
                    <a:p>
                      <a:pPr algn="just" eaLnBrk="0" hangingPunct="0">
                        <a:spcAft>
                          <a:spcPts val="0"/>
                        </a:spcAft>
                      </a:pPr>
                      <a:r>
                        <a:rPr lang="zh-TW" sz="2000" kern="100" dirty="0">
                          <a:effectLst/>
                          <a:latin typeface="微軟正黑體" panose="020B0604030504040204" pitchFamily="34" charset="-120"/>
                          <a:ea typeface="微軟正黑體" panose="020B0604030504040204" pitchFamily="34" charset="-120"/>
                        </a:rPr>
                        <a:t>密碼文字方塊的文字</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bg2"/>
                    </a:solidFill>
                  </a:tcPr>
                </a:tc>
              </a:tr>
              <a:tr h="360040">
                <a:tc>
                  <a:txBody>
                    <a:bodyPr/>
                    <a:lstStyle/>
                    <a:p>
                      <a:pPr algn="just" eaLnBrk="0" hangingPunct="0">
                        <a:spcAft>
                          <a:spcPts val="0"/>
                        </a:spcAft>
                      </a:pPr>
                      <a:r>
                        <a:rPr lang="en-US" sz="2000" kern="100" dirty="0" err="1">
                          <a:effectLst/>
                          <a:latin typeface="微軟正黑體" panose="020B0604030504040204" pitchFamily="34" charset="-120"/>
                          <a:ea typeface="微軟正黑體" panose="020B0604030504040204" pitchFamily="34" charset="-120"/>
                        </a:rPr>
                        <a:t>TextAlignment</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044875"/>
                    </a:solidFill>
                  </a:tcPr>
                </a:tc>
                <a:tc>
                  <a:txBody>
                    <a:bodyPr/>
                    <a:lstStyle/>
                    <a:p>
                      <a:pPr algn="just" eaLnBrk="0" hangingPunct="0">
                        <a:spcAft>
                          <a:spcPts val="0"/>
                        </a:spcAft>
                      </a:pPr>
                      <a:r>
                        <a:rPr lang="zh-TW" sz="2000" kern="100" dirty="0">
                          <a:effectLst/>
                          <a:latin typeface="微軟正黑體" panose="020B0604030504040204" pitchFamily="34" charset="-120"/>
                          <a:ea typeface="微軟正黑體" panose="020B0604030504040204" pitchFamily="34" charset="-120"/>
                        </a:rPr>
                        <a:t>密碼文字方塊內的文字對齊位置（靠左、置中、靠右）</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bg2"/>
                    </a:solidFill>
                  </a:tcPr>
                </a:tc>
              </a:tr>
              <a:tr h="398512">
                <a:tc>
                  <a:txBody>
                    <a:bodyPr/>
                    <a:lstStyle/>
                    <a:p>
                      <a:pPr algn="just" eaLnBrk="0" hangingPunct="0">
                        <a:spcAft>
                          <a:spcPts val="0"/>
                        </a:spcAft>
                      </a:pPr>
                      <a:r>
                        <a:rPr lang="en-US" sz="2000" kern="100">
                          <a:effectLst/>
                          <a:latin typeface="微軟正黑體" panose="020B0604030504040204" pitchFamily="34" charset="-120"/>
                          <a:ea typeface="微軟正黑體" panose="020B0604030504040204" pitchFamily="34" charset="-120"/>
                        </a:rPr>
                        <a:t>TextColor</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044875"/>
                    </a:solidFill>
                  </a:tcPr>
                </a:tc>
                <a:tc>
                  <a:txBody>
                    <a:bodyPr/>
                    <a:lstStyle/>
                    <a:p>
                      <a:pPr algn="just" eaLnBrk="0" hangingPunct="0">
                        <a:spcAft>
                          <a:spcPts val="0"/>
                        </a:spcAft>
                      </a:pPr>
                      <a:r>
                        <a:rPr lang="zh-TW" sz="2000" kern="100" dirty="0">
                          <a:effectLst/>
                          <a:latin typeface="微軟正黑體" panose="020B0604030504040204" pitchFamily="34" charset="-120"/>
                          <a:ea typeface="微軟正黑體" panose="020B0604030504040204" pitchFamily="34" charset="-120"/>
                        </a:rPr>
                        <a:t>文字顏色</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bg2"/>
                    </a:solidFill>
                  </a:tcPr>
                </a:tc>
              </a:tr>
              <a:tr h="432048">
                <a:tc>
                  <a:txBody>
                    <a:bodyPr/>
                    <a:lstStyle/>
                    <a:p>
                      <a:pPr algn="just" eaLnBrk="0" hangingPunct="0">
                        <a:spcAft>
                          <a:spcPts val="0"/>
                        </a:spcAft>
                      </a:pPr>
                      <a:r>
                        <a:rPr lang="en-US" sz="2000" kern="100">
                          <a:effectLst/>
                          <a:latin typeface="微軟正黑體" panose="020B0604030504040204" pitchFamily="34" charset="-120"/>
                          <a:ea typeface="微軟正黑體" panose="020B0604030504040204" pitchFamily="34" charset="-120"/>
                        </a:rPr>
                        <a:t>Visible</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044875"/>
                    </a:solidFill>
                  </a:tcPr>
                </a:tc>
                <a:tc>
                  <a:txBody>
                    <a:bodyPr/>
                    <a:lstStyle/>
                    <a:p>
                      <a:pPr algn="just" eaLnBrk="0" hangingPunct="0">
                        <a:spcAft>
                          <a:spcPts val="0"/>
                        </a:spcAft>
                      </a:pPr>
                      <a:r>
                        <a:rPr lang="zh-TW" sz="2000" kern="100" dirty="0">
                          <a:effectLst/>
                          <a:latin typeface="微軟正黑體" panose="020B0604030504040204" pitchFamily="34" charset="-120"/>
                          <a:ea typeface="微軟正黑體" panose="020B0604030504040204" pitchFamily="34" charset="-120"/>
                        </a:rPr>
                        <a:t>是否顯示密碼文字方塊</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bg2"/>
                    </a:solidFill>
                  </a:tcPr>
                </a:tc>
              </a:tr>
              <a:tr h="432048">
                <a:tc>
                  <a:txBody>
                    <a:bodyPr/>
                    <a:lstStyle/>
                    <a:p>
                      <a:pPr algn="just" eaLnBrk="0" hangingPunct="0">
                        <a:spcAft>
                          <a:spcPts val="0"/>
                        </a:spcAft>
                      </a:pPr>
                      <a:r>
                        <a:rPr lang="en-US" sz="2000" kern="100">
                          <a:effectLst/>
                          <a:latin typeface="微軟正黑體" panose="020B0604030504040204" pitchFamily="34" charset="-120"/>
                          <a:ea typeface="微軟正黑體" panose="020B0604030504040204" pitchFamily="34" charset="-120"/>
                        </a:rPr>
                        <a:t>Width</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044875"/>
                    </a:solidFill>
                  </a:tcPr>
                </a:tc>
                <a:tc>
                  <a:txBody>
                    <a:bodyPr/>
                    <a:lstStyle/>
                    <a:p>
                      <a:pPr algn="just" eaLnBrk="0" hangingPunct="0">
                        <a:spcAft>
                          <a:spcPts val="0"/>
                        </a:spcAft>
                      </a:pPr>
                      <a:r>
                        <a:rPr lang="zh-TW" sz="2000" kern="100" dirty="0">
                          <a:effectLst/>
                          <a:latin typeface="微軟正黑體" panose="020B0604030504040204" pitchFamily="34" charset="-120"/>
                          <a:ea typeface="微軟正黑體" panose="020B0604030504040204" pitchFamily="34" charset="-120"/>
                        </a:rPr>
                        <a:t>密碼文字方塊的寬度</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bg2"/>
                    </a:solidFill>
                  </a:tcPr>
                </a:tc>
              </a:tr>
              <a:tr h="432048">
                <a:tc>
                  <a:txBody>
                    <a:bodyPr/>
                    <a:lstStyle/>
                    <a:p>
                      <a:pPr algn="just" eaLnBrk="0" hangingPunct="0">
                        <a:spcAft>
                          <a:spcPts val="0"/>
                        </a:spcAft>
                      </a:pPr>
                      <a:r>
                        <a:rPr lang="en-US" sz="2000" kern="100">
                          <a:effectLst/>
                          <a:latin typeface="微軟正黑體" panose="020B0604030504040204" pitchFamily="34" charset="-120"/>
                          <a:ea typeface="微軟正黑體" panose="020B0604030504040204" pitchFamily="34" charset="-120"/>
                        </a:rPr>
                        <a:t>Height</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044875"/>
                    </a:solidFill>
                  </a:tcPr>
                </a:tc>
                <a:tc>
                  <a:txBody>
                    <a:bodyPr/>
                    <a:lstStyle/>
                    <a:p>
                      <a:pPr algn="just" eaLnBrk="0" hangingPunct="0">
                        <a:spcAft>
                          <a:spcPts val="0"/>
                        </a:spcAft>
                      </a:pPr>
                      <a:r>
                        <a:rPr lang="zh-TW" sz="2000" kern="100" dirty="0">
                          <a:effectLst/>
                          <a:latin typeface="微軟正黑體" panose="020B0604030504040204" pitchFamily="34" charset="-120"/>
                          <a:ea typeface="微軟正黑體" panose="020B0604030504040204" pitchFamily="34" charset="-120"/>
                        </a:rPr>
                        <a:t>密碼文字方塊的高度</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bg2"/>
                    </a:solidFill>
                  </a:tcPr>
                </a:tc>
              </a:tr>
            </a:tbl>
          </a:graphicData>
        </a:graphic>
      </p:graphicFrame>
    </p:spTree>
    <p:extLst>
      <p:ext uri="{BB962C8B-B14F-4D97-AF65-F5344CB8AC3E}">
        <p14:creationId xmlns:p14="http://schemas.microsoft.com/office/powerpoint/2010/main" val="3035725809"/>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02"/>
            <a:ext cx="12190413" cy="373149"/>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3" name="矩形 2"/>
          <p:cNvSpPr/>
          <p:nvPr/>
        </p:nvSpPr>
        <p:spPr>
          <a:xfrm>
            <a:off x="11565021" y="6524548"/>
            <a:ext cx="625393"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4" name="矩形 3"/>
          <p:cNvSpPr/>
          <p:nvPr/>
        </p:nvSpPr>
        <p:spPr>
          <a:xfrm>
            <a:off x="1" y="6524548"/>
            <a:ext cx="10438041"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5547" y="6170613"/>
            <a:ext cx="740569"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直線接點 5"/>
          <p:cNvCxnSpPr/>
          <p:nvPr/>
        </p:nvCxnSpPr>
        <p:spPr>
          <a:xfrm>
            <a:off x="-191068" y="1144702"/>
            <a:ext cx="1534060" cy="0"/>
          </a:xfrm>
          <a:prstGeom prst="line">
            <a:avLst/>
          </a:prstGeom>
          <a:ln w="76200">
            <a:solidFill>
              <a:srgbClr val="044875"/>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118542" y="436816"/>
            <a:ext cx="4095417" cy="707886"/>
          </a:xfrm>
          <a:prstGeom prst="rect">
            <a:avLst/>
          </a:prstGeom>
        </p:spPr>
        <p:txBody>
          <a:bodyPr wrap="none">
            <a:spAutoFit/>
          </a:bodyPr>
          <a:lstStyle/>
          <a:p>
            <a:pPr algn="just" eaLnBrk="0" hangingPunct="0">
              <a:spcAft>
                <a:spcPts val="0"/>
              </a:spcAft>
            </a:pPr>
            <a:r>
              <a:rPr lang="zh-TW" altLang="zh-TW" sz="4000" b="1" kern="100" dirty="0">
                <a:latin typeface="微軟正黑體" panose="020B0604030504040204" pitchFamily="34" charset="-120"/>
                <a:ea typeface="微軟正黑體" panose="020B0604030504040204" pitchFamily="34" charset="-120"/>
              </a:rPr>
              <a:t>編</a:t>
            </a:r>
            <a:r>
              <a:rPr lang="zh-TW" altLang="zh-TW" sz="3200" b="1" kern="100" dirty="0">
                <a:latin typeface="微軟正黑體" panose="020B0604030504040204" pitchFamily="34" charset="-120"/>
                <a:ea typeface="微軟正黑體" panose="020B0604030504040204" pitchFamily="34" charset="-120"/>
              </a:rPr>
              <a:t>排元件（</a:t>
            </a:r>
            <a:r>
              <a:rPr lang="en-US" altLang="zh-TW" sz="3200" b="1" kern="100" dirty="0">
                <a:latin typeface="微軟正黑體" panose="020B0604030504040204" pitchFamily="34" charset="-120"/>
                <a:ea typeface="微軟正黑體" panose="020B0604030504040204" pitchFamily="34" charset="-120"/>
              </a:rPr>
              <a:t>Layout</a:t>
            </a:r>
            <a:r>
              <a:rPr lang="zh-TW" altLang="zh-TW" sz="3200" b="1" kern="100" dirty="0">
                <a:latin typeface="微軟正黑體" panose="020B0604030504040204" pitchFamily="34" charset="-120"/>
                <a:ea typeface="微軟正黑體" panose="020B0604030504040204" pitchFamily="34" charset="-120"/>
              </a:rPr>
              <a:t>）</a:t>
            </a:r>
            <a:endParaRPr lang="zh-TW" altLang="zh-TW" sz="4000" b="1" kern="100" dirty="0">
              <a:effectLst/>
              <a:latin typeface="微軟正黑體" panose="020B0604030504040204" pitchFamily="34" charset="-120"/>
              <a:ea typeface="微軟正黑體" panose="020B0604030504040204" pitchFamily="34" charset="-120"/>
            </a:endParaRPr>
          </a:p>
        </p:txBody>
      </p:sp>
      <p:sp>
        <p:nvSpPr>
          <p:cNvPr id="8" name="矩形 7"/>
          <p:cNvSpPr/>
          <p:nvPr/>
        </p:nvSpPr>
        <p:spPr>
          <a:xfrm>
            <a:off x="575962" y="1497772"/>
            <a:ext cx="11207876" cy="707886"/>
          </a:xfrm>
          <a:prstGeom prst="rect">
            <a:avLst/>
          </a:prstGeom>
        </p:spPr>
        <p:txBody>
          <a:bodyPr wrap="square">
            <a:spAutoFit/>
          </a:bodyPr>
          <a:lstStyle/>
          <a:p>
            <a:pPr indent="457200" algn="just" eaLnBrk="0" hangingPunct="0">
              <a:spcAft>
                <a:spcPts val="0"/>
              </a:spcAft>
            </a:pP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編排元件是用來對螢幕元件做排版，方便我們對螢幕上的元件進行對齊。</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Layout</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具有容器的概念，首先在螢幕元件上布置</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Layout</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元件，然後再將其他元件放入</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Layout</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元件中即可。</a:t>
            </a:r>
            <a:endParaRPr lang="zh-TW" altLang="zh-TW"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pic>
        <p:nvPicPr>
          <p:cNvPr id="16" name="圖片 15"/>
          <p:cNvPicPr/>
          <p:nvPr/>
        </p:nvPicPr>
        <p:blipFill rotWithShape="1">
          <a:blip r:embed="rId4">
            <a:extLst>
              <a:ext uri="{28A0092B-C50C-407E-A947-70E740481C1C}">
                <a14:useLocalDpi xmlns:a14="http://schemas.microsoft.com/office/drawing/2010/main" val="0"/>
              </a:ext>
            </a:extLst>
          </a:blip>
          <a:srcRect b="3666"/>
          <a:stretch/>
        </p:blipFill>
        <p:spPr bwMode="auto">
          <a:xfrm>
            <a:off x="3214886" y="2299846"/>
            <a:ext cx="6174373" cy="3450886"/>
          </a:xfrm>
          <a:prstGeom prst="rect">
            <a:avLst/>
          </a:prstGeom>
          <a:noFill/>
          <a:ln>
            <a:noFill/>
          </a:ln>
          <a:extLst>
            <a:ext uri="{53640926-AAD7-44D8-BBD7-CCE9431645EC}">
              <a14:shadowObscured xmlns:a14="http://schemas.microsoft.com/office/drawing/2010/main"/>
            </a:ext>
          </a:extLst>
        </p:spPr>
      </p:pic>
      <p:sp>
        <p:nvSpPr>
          <p:cNvPr id="17" name="矩形 16"/>
          <p:cNvSpPr/>
          <p:nvPr/>
        </p:nvSpPr>
        <p:spPr>
          <a:xfrm>
            <a:off x="3302758" y="3261816"/>
            <a:ext cx="2156346" cy="15694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Tree>
    <p:extLst>
      <p:ext uri="{BB962C8B-B14F-4D97-AF65-F5344CB8AC3E}">
        <p14:creationId xmlns:p14="http://schemas.microsoft.com/office/powerpoint/2010/main" val="4000590649"/>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02"/>
            <a:ext cx="12190413" cy="373149"/>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3" name="矩形 2"/>
          <p:cNvSpPr/>
          <p:nvPr/>
        </p:nvSpPr>
        <p:spPr>
          <a:xfrm>
            <a:off x="11565021" y="6524548"/>
            <a:ext cx="625393"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4" name="矩形 3"/>
          <p:cNvSpPr/>
          <p:nvPr/>
        </p:nvSpPr>
        <p:spPr>
          <a:xfrm>
            <a:off x="1" y="6524548"/>
            <a:ext cx="10438041"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5547" y="6170613"/>
            <a:ext cx="740569"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直線接點 5"/>
          <p:cNvCxnSpPr/>
          <p:nvPr/>
        </p:nvCxnSpPr>
        <p:spPr>
          <a:xfrm>
            <a:off x="-191068" y="1144702"/>
            <a:ext cx="1534060" cy="0"/>
          </a:xfrm>
          <a:prstGeom prst="line">
            <a:avLst/>
          </a:prstGeom>
          <a:ln w="76200">
            <a:solidFill>
              <a:srgbClr val="044875"/>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118542" y="436816"/>
            <a:ext cx="4095417" cy="707886"/>
          </a:xfrm>
          <a:prstGeom prst="rect">
            <a:avLst/>
          </a:prstGeom>
        </p:spPr>
        <p:txBody>
          <a:bodyPr wrap="none">
            <a:spAutoFit/>
          </a:bodyPr>
          <a:lstStyle/>
          <a:p>
            <a:pPr algn="just" eaLnBrk="0" hangingPunct="0">
              <a:spcAft>
                <a:spcPts val="0"/>
              </a:spcAft>
            </a:pPr>
            <a:r>
              <a:rPr lang="zh-TW" altLang="zh-TW" sz="4000" b="1" kern="100" dirty="0">
                <a:latin typeface="微軟正黑體" panose="020B0604030504040204" pitchFamily="34" charset="-120"/>
                <a:ea typeface="微軟正黑體" panose="020B0604030504040204" pitchFamily="34" charset="-120"/>
              </a:rPr>
              <a:t>編</a:t>
            </a:r>
            <a:r>
              <a:rPr lang="zh-TW" altLang="zh-TW" sz="3200" b="1" kern="100" dirty="0">
                <a:latin typeface="微軟正黑體" panose="020B0604030504040204" pitchFamily="34" charset="-120"/>
                <a:ea typeface="微軟正黑體" panose="020B0604030504040204" pitchFamily="34" charset="-120"/>
              </a:rPr>
              <a:t>排元件（</a:t>
            </a:r>
            <a:r>
              <a:rPr lang="en-US" altLang="zh-TW" sz="3200" b="1" kern="100" dirty="0">
                <a:latin typeface="微軟正黑體" panose="020B0604030504040204" pitchFamily="34" charset="-120"/>
                <a:ea typeface="微軟正黑體" panose="020B0604030504040204" pitchFamily="34" charset="-120"/>
              </a:rPr>
              <a:t>Layout</a:t>
            </a:r>
            <a:r>
              <a:rPr lang="zh-TW" altLang="zh-TW" sz="3200" b="1" kern="100" dirty="0">
                <a:latin typeface="微軟正黑體" panose="020B0604030504040204" pitchFamily="34" charset="-120"/>
                <a:ea typeface="微軟正黑體" panose="020B0604030504040204" pitchFamily="34" charset="-120"/>
              </a:rPr>
              <a:t>）</a:t>
            </a:r>
            <a:endParaRPr lang="zh-TW" altLang="zh-TW" sz="4000" b="1" kern="100" dirty="0">
              <a:effectLst/>
              <a:latin typeface="微軟正黑體" panose="020B0604030504040204" pitchFamily="34" charset="-120"/>
              <a:ea typeface="微軟正黑體" panose="020B0604030504040204" pitchFamily="34" charset="-120"/>
            </a:endParaRPr>
          </a:p>
        </p:txBody>
      </p:sp>
      <p:sp>
        <p:nvSpPr>
          <p:cNvPr id="9" name="矩形 8"/>
          <p:cNvSpPr/>
          <p:nvPr/>
        </p:nvSpPr>
        <p:spPr>
          <a:xfrm>
            <a:off x="557882" y="1457339"/>
            <a:ext cx="10798234" cy="707886"/>
          </a:xfrm>
          <a:prstGeom prst="rect">
            <a:avLst/>
          </a:prstGeom>
        </p:spPr>
        <p:txBody>
          <a:bodyPr wrap="square">
            <a:spAutoFit/>
          </a:bodyPr>
          <a:lstStyle/>
          <a:p>
            <a:pPr indent="457200"/>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常用的</a:t>
            </a:r>
            <a:r>
              <a:rPr lang="en-US" altLang="zh-TW" b="1" dirty="0">
                <a:latin typeface="微軟正黑體" panose="020B0604030504040204" pitchFamily="34" charset="-120"/>
                <a:ea typeface="微軟正黑體" panose="020B0604030504040204" pitchFamily="34" charset="-120"/>
              </a:rPr>
              <a:t>Layout</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元件對齊方式有以下三種。</a:t>
            </a:r>
            <a:r>
              <a:rPr lang="en-US" altLang="zh-TW" b="1" dirty="0" err="1">
                <a:latin typeface="微軟正黑體" panose="020B0604030504040204" pitchFamily="34" charset="-120"/>
                <a:ea typeface="微軟正黑體" panose="020B0604030504040204" pitchFamily="34" charset="-120"/>
              </a:rPr>
              <a:t>HorizontalArrangement</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（橫向排列）、</a:t>
            </a:r>
            <a:r>
              <a:rPr lang="en-US" altLang="zh-TW" b="1" dirty="0" err="1">
                <a:latin typeface="微軟正黑體" panose="020B0604030504040204" pitchFamily="34" charset="-120"/>
                <a:ea typeface="微軟正黑體" panose="020B0604030504040204" pitchFamily="34" charset="-120"/>
              </a:rPr>
              <a:t>TableArrangement</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（表格排列）、</a:t>
            </a:r>
            <a:r>
              <a:rPr lang="en-US" altLang="zh-TW" b="1" dirty="0" err="1">
                <a:latin typeface="微軟正黑體" panose="020B0604030504040204" pitchFamily="34" charset="-120"/>
                <a:ea typeface="微軟正黑體" panose="020B0604030504040204" pitchFamily="34" charset="-120"/>
              </a:rPr>
              <a:t>VerticalArrangement</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（垂直排列）</a:t>
            </a:r>
            <a:endParaRPr lang="zh-TW" altLang="en-US" b="1" dirty="0">
              <a:latin typeface="微軟正黑體" panose="020B0604030504040204" pitchFamily="34" charset="-120"/>
              <a:ea typeface="微軟正黑體" panose="020B0604030504040204" pitchFamily="34" charset="-120"/>
            </a:endParaRPr>
          </a:p>
        </p:txBody>
      </p:sp>
      <p:pic>
        <p:nvPicPr>
          <p:cNvPr id="12" name="圖片 1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8702" y="2405968"/>
            <a:ext cx="8568638" cy="3334324"/>
          </a:xfrm>
          <a:prstGeom prst="rect">
            <a:avLst/>
          </a:prstGeom>
          <a:noFill/>
          <a:ln>
            <a:noFill/>
          </a:ln>
        </p:spPr>
      </p:pic>
      <p:sp>
        <p:nvSpPr>
          <p:cNvPr id="17" name="矩形 16"/>
          <p:cNvSpPr/>
          <p:nvPr/>
        </p:nvSpPr>
        <p:spPr>
          <a:xfrm>
            <a:off x="1619250" y="3228975"/>
            <a:ext cx="1741934" cy="2095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2" name="直線單箭頭接點 21"/>
          <p:cNvCxnSpPr>
            <a:stCxn id="17" idx="3"/>
          </p:cNvCxnSpPr>
          <p:nvPr/>
        </p:nvCxnSpPr>
        <p:spPr>
          <a:xfrm>
            <a:off x="3361184" y="3333750"/>
            <a:ext cx="429766" cy="29610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1619250" y="3727351"/>
            <a:ext cx="1741934" cy="2095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4" name="直線單箭頭接點 23"/>
          <p:cNvCxnSpPr>
            <a:stCxn id="23" idx="3"/>
          </p:cNvCxnSpPr>
          <p:nvPr/>
        </p:nvCxnSpPr>
        <p:spPr>
          <a:xfrm>
            <a:off x="3361184" y="3832126"/>
            <a:ext cx="429766" cy="24100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619250" y="3982144"/>
            <a:ext cx="1741934" cy="2095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 name="直線單箭頭接點 25"/>
          <p:cNvCxnSpPr>
            <a:stCxn id="25" idx="3"/>
          </p:cNvCxnSpPr>
          <p:nvPr/>
        </p:nvCxnSpPr>
        <p:spPr>
          <a:xfrm>
            <a:off x="3361184" y="4086919"/>
            <a:ext cx="429766" cy="42299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7523696"/>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橢圓 2"/>
          <p:cNvSpPr/>
          <p:nvPr/>
        </p:nvSpPr>
        <p:spPr>
          <a:xfrm>
            <a:off x="2399294" y="1175079"/>
            <a:ext cx="4320000" cy="4320000"/>
          </a:xfrm>
          <a:prstGeom prst="ellipse">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橢圓 3"/>
          <p:cNvSpPr/>
          <p:nvPr/>
        </p:nvSpPr>
        <p:spPr>
          <a:xfrm>
            <a:off x="1846734" y="621482"/>
            <a:ext cx="5400000" cy="5400000"/>
          </a:xfrm>
          <a:prstGeom prst="ellipse">
            <a:avLst/>
          </a:prstGeom>
          <a:noFill/>
          <a:ln w="38100">
            <a:solidFill>
              <a:srgbClr val="0448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p:cNvSpPr/>
          <p:nvPr/>
        </p:nvSpPr>
        <p:spPr>
          <a:xfrm rot="5400000">
            <a:off x="8542640" y="3022383"/>
            <a:ext cx="6670155" cy="62539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2" name="標題 1"/>
          <p:cNvSpPr>
            <a:spLocks noGrp="1"/>
          </p:cNvSpPr>
          <p:nvPr>
            <p:ph type="title"/>
          </p:nvPr>
        </p:nvSpPr>
        <p:spPr>
          <a:xfrm>
            <a:off x="2519327" y="2349674"/>
            <a:ext cx="4079935" cy="2163408"/>
          </a:xfrm>
          <a:noFill/>
        </p:spPr>
        <p:txBody>
          <a:bodyPr wrap="square" lIns="100054" tIns="50027" rIns="100054" bIns="50027">
            <a:spAutoFit/>
          </a:bodyPr>
          <a:lstStyle/>
          <a:p>
            <a:pPr algn="ctr" defTabSz="1000536" eaLnBrk="1" hangingPunct="1"/>
            <a:r>
              <a:rPr lang="zh-TW" altLang="en-US" sz="7200" b="1" spc="328" dirty="0" smtClean="0">
                <a:solidFill>
                  <a:schemeClr val="bg1"/>
                </a:solidFill>
                <a:latin typeface="微软雅黑" panose="020B0503020204020204" pitchFamily="34" charset="-122"/>
                <a:ea typeface="微软雅黑" panose="020B0503020204020204" pitchFamily="34" charset="-122"/>
                <a:cs typeface="+mn-cs"/>
              </a:rPr>
              <a:t>拼圖模式操</a:t>
            </a:r>
            <a:r>
              <a:rPr lang="zh-TW" altLang="en-US" sz="7200" b="1" spc="328" dirty="0">
                <a:solidFill>
                  <a:schemeClr val="bg1"/>
                </a:solidFill>
                <a:latin typeface="微软雅黑" panose="020B0503020204020204" pitchFamily="34" charset="-122"/>
                <a:ea typeface="微软雅黑" panose="020B0503020204020204" pitchFamily="34" charset="-122"/>
                <a:cs typeface="+mn-cs"/>
              </a:rPr>
              <a:t>作</a:t>
            </a:r>
          </a:p>
        </p:txBody>
      </p:sp>
      <p:sp>
        <p:nvSpPr>
          <p:cNvPr id="6" name="矩形 5"/>
          <p:cNvSpPr/>
          <p:nvPr/>
        </p:nvSpPr>
        <p:spPr>
          <a:xfrm>
            <a:off x="11565021" y="6524548"/>
            <a:ext cx="625393"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7" name="矩形 6"/>
          <p:cNvSpPr/>
          <p:nvPr/>
        </p:nvSpPr>
        <p:spPr>
          <a:xfrm>
            <a:off x="1" y="6524548"/>
            <a:ext cx="10438041"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15547" y="6170613"/>
            <a:ext cx="740569"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9394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02"/>
            <a:ext cx="12190413" cy="373149"/>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3" name="矩形 2"/>
          <p:cNvSpPr/>
          <p:nvPr/>
        </p:nvSpPr>
        <p:spPr>
          <a:xfrm>
            <a:off x="11565021" y="6524548"/>
            <a:ext cx="625393"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4" name="矩形 3"/>
          <p:cNvSpPr/>
          <p:nvPr/>
        </p:nvSpPr>
        <p:spPr>
          <a:xfrm>
            <a:off x="1" y="6524548"/>
            <a:ext cx="10438041"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15547" y="6170613"/>
            <a:ext cx="740569"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直線接點 5"/>
          <p:cNvCxnSpPr/>
          <p:nvPr/>
        </p:nvCxnSpPr>
        <p:spPr>
          <a:xfrm>
            <a:off x="-191068" y="1144702"/>
            <a:ext cx="1534060" cy="0"/>
          </a:xfrm>
          <a:prstGeom prst="line">
            <a:avLst/>
          </a:prstGeom>
          <a:ln w="76200">
            <a:solidFill>
              <a:srgbClr val="044875"/>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190550" y="436816"/>
            <a:ext cx="2749471" cy="707886"/>
          </a:xfrm>
          <a:prstGeom prst="rect">
            <a:avLst/>
          </a:prstGeom>
        </p:spPr>
        <p:txBody>
          <a:bodyPr wrap="none">
            <a:spAutoFit/>
          </a:bodyPr>
          <a:lstStyle/>
          <a:p>
            <a:pPr algn="just">
              <a:spcAft>
                <a:spcPts val="0"/>
              </a:spcAft>
            </a:pPr>
            <a:r>
              <a:rPr lang="zh-TW" altLang="en-US" sz="4000" b="1" kern="100" dirty="0" smtClean="0">
                <a:latin typeface="微軟正黑體" pitchFamily="34" charset="-120"/>
                <a:ea typeface="微軟正黑體" pitchFamily="34" charset="-120"/>
                <a:cs typeface="Times New Roman"/>
              </a:rPr>
              <a:t>拼</a:t>
            </a:r>
            <a:r>
              <a:rPr lang="zh-TW" altLang="en-US" sz="3200" b="1" kern="100" dirty="0" smtClean="0">
                <a:latin typeface="微軟正黑體" pitchFamily="34" charset="-120"/>
                <a:ea typeface="微軟正黑體" pitchFamily="34" charset="-120"/>
                <a:cs typeface="Times New Roman"/>
              </a:rPr>
              <a:t>圖模式操作</a:t>
            </a:r>
            <a:endParaRPr lang="zh-TW" altLang="zh-TW" sz="2400" kern="100" dirty="0">
              <a:latin typeface="微軟正黑體" pitchFamily="34" charset="-120"/>
              <a:ea typeface="微軟正黑體" pitchFamily="34" charset="-120"/>
              <a:cs typeface="Times New Roman"/>
            </a:endParaRPr>
          </a:p>
        </p:txBody>
      </p:sp>
      <p:sp>
        <p:nvSpPr>
          <p:cNvPr id="7" name="矩形 6"/>
          <p:cNvSpPr/>
          <p:nvPr/>
        </p:nvSpPr>
        <p:spPr>
          <a:xfrm>
            <a:off x="766614" y="1421125"/>
            <a:ext cx="10589502" cy="707886"/>
          </a:xfrm>
          <a:prstGeom prst="rect">
            <a:avLst/>
          </a:prstGeom>
        </p:spPr>
        <p:txBody>
          <a:bodyPr wrap="square">
            <a:spAutoFit/>
          </a:bodyPr>
          <a:lstStyle/>
          <a:p>
            <a:pPr indent="457200"/>
            <a:r>
              <a:rPr lang="en-US" altLang="zh-TW" b="1" dirty="0">
                <a:latin typeface="微軟正黑體" panose="020B0604030504040204" pitchFamily="34" charset="-120"/>
                <a:ea typeface="微軟正黑體" panose="020B0604030504040204" pitchFamily="34" charset="-120"/>
              </a:rPr>
              <a:t>MIT App Inventor 2</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的程式設計方式是透過拼圖模式來完成。要切換到拼圖模式，按下「</a:t>
            </a:r>
            <a:r>
              <a:rPr lang="en-US" altLang="zh-TW" b="1" dirty="0">
                <a:latin typeface="微軟正黑體" panose="020B0604030504040204" pitchFamily="34" charset="-120"/>
                <a:ea typeface="微軟正黑體" panose="020B0604030504040204" pitchFamily="34" charset="-120"/>
              </a:rPr>
              <a:t>Blocks</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」按鈕，如要返回編輯元件，按下「</a:t>
            </a:r>
            <a:r>
              <a:rPr lang="en-US" altLang="zh-TW" b="1" dirty="0" err="1">
                <a:latin typeface="微軟正黑體" panose="020B0604030504040204" pitchFamily="34" charset="-120"/>
                <a:ea typeface="微軟正黑體" panose="020B0604030504040204" pitchFamily="34" charset="-120"/>
              </a:rPr>
              <a:t>Desinger</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」按鈕。</a:t>
            </a:r>
            <a:endParaRPr lang="zh-TW" altLang="en-US" b="1" dirty="0">
              <a:latin typeface="微軟正黑體" panose="020B0604030504040204" pitchFamily="34" charset="-120"/>
              <a:ea typeface="微軟正黑體" panose="020B0604030504040204" pitchFamily="34" charset="-120"/>
            </a:endParaRPr>
          </a:p>
        </p:txBody>
      </p:sp>
      <p:pic>
        <p:nvPicPr>
          <p:cNvPr id="12" name="圖片 11"/>
          <p:cNvPicPr/>
          <p:nvPr/>
        </p:nvPicPr>
        <p:blipFill>
          <a:blip r:embed="rId3" cstate="print">
            <a:extLst>
              <a:ext uri="{28A0092B-C50C-407E-A947-70E740481C1C}">
                <a14:useLocalDpi xmlns:a14="http://schemas.microsoft.com/office/drawing/2010/main" val="0"/>
              </a:ext>
            </a:extLst>
          </a:blip>
          <a:stretch>
            <a:fillRect/>
          </a:stretch>
        </p:blipFill>
        <p:spPr>
          <a:xfrm>
            <a:off x="2566814" y="2405433"/>
            <a:ext cx="6912768" cy="2808071"/>
          </a:xfrm>
          <a:prstGeom prst="rect">
            <a:avLst/>
          </a:prstGeom>
        </p:spPr>
      </p:pic>
      <p:sp>
        <p:nvSpPr>
          <p:cNvPr id="8" name="矩形 7"/>
          <p:cNvSpPr/>
          <p:nvPr/>
        </p:nvSpPr>
        <p:spPr>
          <a:xfrm>
            <a:off x="764398" y="5615743"/>
            <a:ext cx="4007828" cy="400110"/>
          </a:xfrm>
          <a:prstGeom prst="rect">
            <a:avLst/>
          </a:prstGeom>
        </p:spPr>
        <p:txBody>
          <a:bodyPr wrap="none">
            <a:spAutoFit/>
          </a:bodyPr>
          <a:lstStyle/>
          <a:p>
            <a:pPr indent="457200"/>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b="1" dirty="0">
                <a:latin typeface="微軟正黑體" panose="020B0604030504040204" pitchFamily="34" charset="-120"/>
                <a:ea typeface="微軟正黑體" panose="020B0604030504040204" pitchFamily="34" charset="-120"/>
              </a:rPr>
              <a:t>Blocks</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」面板可分為三部分</a:t>
            </a:r>
            <a:endParaRPr lang="zh-TW" altLang="en-US" b="1" dirty="0">
              <a:latin typeface="微軟正黑體" panose="020B0604030504040204" pitchFamily="34" charset="-120"/>
              <a:ea typeface="微軟正黑體" panose="020B0604030504040204" pitchFamily="34" charset="-120"/>
            </a:endParaRPr>
          </a:p>
        </p:txBody>
      </p:sp>
      <p:sp>
        <p:nvSpPr>
          <p:cNvPr id="14" name="矩形 13"/>
          <p:cNvSpPr/>
          <p:nvPr/>
        </p:nvSpPr>
        <p:spPr>
          <a:xfrm>
            <a:off x="8743950" y="2405433"/>
            <a:ext cx="735632" cy="2044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000590649"/>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02"/>
            <a:ext cx="12190413" cy="373149"/>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3" name="矩形 2"/>
          <p:cNvSpPr/>
          <p:nvPr/>
        </p:nvSpPr>
        <p:spPr>
          <a:xfrm>
            <a:off x="11565021" y="6524548"/>
            <a:ext cx="625393"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4" name="矩形 3"/>
          <p:cNvSpPr/>
          <p:nvPr/>
        </p:nvSpPr>
        <p:spPr>
          <a:xfrm>
            <a:off x="1" y="6524548"/>
            <a:ext cx="10438041"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15547" y="6170613"/>
            <a:ext cx="740569"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直線接點 5"/>
          <p:cNvCxnSpPr/>
          <p:nvPr/>
        </p:nvCxnSpPr>
        <p:spPr>
          <a:xfrm>
            <a:off x="-191068" y="1144702"/>
            <a:ext cx="1534060" cy="0"/>
          </a:xfrm>
          <a:prstGeom prst="line">
            <a:avLst/>
          </a:prstGeom>
          <a:ln w="76200">
            <a:solidFill>
              <a:srgbClr val="044875"/>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183366" y="436816"/>
            <a:ext cx="1938351" cy="707886"/>
          </a:xfrm>
          <a:prstGeom prst="rect">
            <a:avLst/>
          </a:prstGeom>
        </p:spPr>
        <p:txBody>
          <a:bodyPr wrap="none">
            <a:spAutoFit/>
          </a:bodyPr>
          <a:lstStyle/>
          <a:p>
            <a:pPr algn="just" eaLnBrk="0" hangingPunct="0">
              <a:spcAft>
                <a:spcPts val="0"/>
              </a:spcAft>
            </a:pPr>
            <a:r>
              <a:rPr lang="en-US" altLang="zh-TW" sz="4000" b="1" kern="100" dirty="0">
                <a:latin typeface="微軟正黑體" panose="020B0604030504040204" pitchFamily="34" charset="-120"/>
                <a:ea typeface="微軟正黑體" panose="020B0604030504040204" pitchFamily="34" charset="-120"/>
              </a:rPr>
              <a:t>B</a:t>
            </a:r>
            <a:r>
              <a:rPr lang="en-US" altLang="zh-TW" sz="3200" b="1" kern="100" dirty="0">
                <a:latin typeface="微軟正黑體" panose="020B0604030504040204" pitchFamily="34" charset="-120"/>
                <a:ea typeface="微軟正黑體" panose="020B0604030504040204" pitchFamily="34" charset="-120"/>
              </a:rPr>
              <a:t>uilt</a:t>
            </a:r>
            <a:r>
              <a:rPr lang="zh-TW" altLang="zh-TW" sz="3200" b="1" kern="100" dirty="0">
                <a:latin typeface="微軟正黑體" panose="020B0604030504040204" pitchFamily="34" charset="-120"/>
                <a:ea typeface="微軟正黑體" panose="020B0604030504040204" pitchFamily="34" charset="-120"/>
              </a:rPr>
              <a:t>－</a:t>
            </a:r>
            <a:r>
              <a:rPr lang="en-US" altLang="zh-TW" sz="3200" b="1" kern="100" dirty="0">
                <a:latin typeface="微軟正黑體" panose="020B0604030504040204" pitchFamily="34" charset="-120"/>
                <a:ea typeface="微軟正黑體" panose="020B0604030504040204" pitchFamily="34" charset="-120"/>
              </a:rPr>
              <a:t>in</a:t>
            </a:r>
            <a:endParaRPr lang="zh-TW" altLang="zh-TW" sz="4000" b="1" kern="100" dirty="0">
              <a:effectLst/>
              <a:latin typeface="微軟正黑體" panose="020B0604030504040204" pitchFamily="34" charset="-120"/>
              <a:ea typeface="微軟正黑體" panose="020B0604030504040204" pitchFamily="34" charset="-120"/>
            </a:endParaRPr>
          </a:p>
        </p:txBody>
      </p:sp>
      <p:sp>
        <p:nvSpPr>
          <p:cNvPr id="8" name="矩形 7"/>
          <p:cNvSpPr/>
          <p:nvPr/>
        </p:nvSpPr>
        <p:spPr>
          <a:xfrm>
            <a:off x="766614" y="1317949"/>
            <a:ext cx="10873208" cy="707886"/>
          </a:xfrm>
          <a:prstGeom prst="rect">
            <a:avLst/>
          </a:prstGeom>
        </p:spPr>
        <p:txBody>
          <a:bodyPr wrap="square">
            <a:spAutoFit/>
          </a:bodyPr>
          <a:lstStyle/>
          <a:p>
            <a:pPr indent="457200" algn="just" eaLnBrk="0" hangingPunct="0">
              <a:spcAft>
                <a:spcPts val="0"/>
              </a:spcAft>
            </a:pP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此為系統內建的拼圖塊，分為八類。控制（</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Control</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）、邏輯（</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Logic</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）、數學（</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Math</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）、文字（</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Text</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）、清單（</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Lists</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）、顏色（</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Colors</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）、變數（</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Variables</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）、程序（</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Procedures</a:t>
            </a:r>
            <a:r>
              <a:rPr lang="zh-TW"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zh-TW"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pic>
        <p:nvPicPr>
          <p:cNvPr id="14" name="圖片 13"/>
          <p:cNvPicPr/>
          <p:nvPr/>
        </p:nvPicPr>
        <p:blipFill>
          <a:blip r:embed="rId3">
            <a:extLst>
              <a:ext uri="{28A0092B-C50C-407E-A947-70E740481C1C}">
                <a14:useLocalDpi xmlns:a14="http://schemas.microsoft.com/office/drawing/2010/main" val="0"/>
              </a:ext>
            </a:extLst>
          </a:blip>
          <a:stretch>
            <a:fillRect/>
          </a:stretch>
        </p:blipFill>
        <p:spPr>
          <a:xfrm>
            <a:off x="4439022" y="2333612"/>
            <a:ext cx="3168352" cy="3544454"/>
          </a:xfrm>
          <a:prstGeom prst="rect">
            <a:avLst/>
          </a:prstGeom>
        </p:spPr>
      </p:pic>
    </p:spTree>
    <p:extLst>
      <p:ext uri="{BB962C8B-B14F-4D97-AF65-F5344CB8AC3E}">
        <p14:creationId xmlns:p14="http://schemas.microsoft.com/office/powerpoint/2010/main" val="4000590649"/>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02"/>
            <a:ext cx="12190413" cy="373149"/>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3" name="矩形 2"/>
          <p:cNvSpPr/>
          <p:nvPr/>
        </p:nvSpPr>
        <p:spPr>
          <a:xfrm>
            <a:off x="11565021" y="6524548"/>
            <a:ext cx="625393"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4" name="矩形 3"/>
          <p:cNvSpPr/>
          <p:nvPr/>
        </p:nvSpPr>
        <p:spPr>
          <a:xfrm>
            <a:off x="1" y="6524548"/>
            <a:ext cx="10438041"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15547" y="6170613"/>
            <a:ext cx="740569"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直線接點 5"/>
          <p:cNvCxnSpPr/>
          <p:nvPr/>
        </p:nvCxnSpPr>
        <p:spPr>
          <a:xfrm>
            <a:off x="-191068" y="1144702"/>
            <a:ext cx="1534060" cy="0"/>
          </a:xfrm>
          <a:prstGeom prst="line">
            <a:avLst/>
          </a:prstGeom>
          <a:ln w="76200">
            <a:solidFill>
              <a:srgbClr val="044875"/>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186990" y="436816"/>
            <a:ext cx="1573444" cy="707886"/>
          </a:xfrm>
          <a:prstGeom prst="rect">
            <a:avLst/>
          </a:prstGeom>
        </p:spPr>
        <p:txBody>
          <a:bodyPr wrap="none">
            <a:spAutoFit/>
          </a:bodyPr>
          <a:lstStyle/>
          <a:p>
            <a:pPr algn="just" eaLnBrk="0" hangingPunct="0">
              <a:spcAft>
                <a:spcPts val="0"/>
              </a:spcAft>
            </a:pPr>
            <a:r>
              <a:rPr lang="en-US" altLang="zh-TW" sz="4000" b="1" kern="100" dirty="0">
                <a:latin typeface="微軟正黑體" panose="020B0604030504040204" pitchFamily="34" charset="-120"/>
                <a:ea typeface="微軟正黑體" panose="020B0604030504040204" pitchFamily="34" charset="-120"/>
              </a:rPr>
              <a:t>S</a:t>
            </a:r>
            <a:r>
              <a:rPr lang="en-US" altLang="zh-TW" sz="3200" b="1" kern="100" dirty="0">
                <a:latin typeface="微軟正黑體" panose="020B0604030504040204" pitchFamily="34" charset="-120"/>
                <a:ea typeface="微軟正黑體" panose="020B0604030504040204" pitchFamily="34" charset="-120"/>
              </a:rPr>
              <a:t>creen</a:t>
            </a:r>
            <a:endParaRPr lang="zh-TW" altLang="zh-TW" sz="4000" b="1" kern="100" dirty="0">
              <a:effectLst/>
              <a:latin typeface="微軟正黑體" panose="020B0604030504040204" pitchFamily="34" charset="-120"/>
              <a:ea typeface="微軟正黑體" panose="020B0604030504040204" pitchFamily="34" charset="-120"/>
            </a:endParaRPr>
          </a:p>
        </p:txBody>
      </p:sp>
      <p:sp>
        <p:nvSpPr>
          <p:cNvPr id="8" name="矩形 7"/>
          <p:cNvSpPr/>
          <p:nvPr/>
        </p:nvSpPr>
        <p:spPr>
          <a:xfrm>
            <a:off x="766614" y="1341562"/>
            <a:ext cx="11161240" cy="707886"/>
          </a:xfrm>
          <a:prstGeom prst="rect">
            <a:avLst/>
          </a:prstGeom>
        </p:spPr>
        <p:txBody>
          <a:bodyPr wrap="square">
            <a:spAutoFit/>
          </a:bodyPr>
          <a:lstStyle/>
          <a:p>
            <a:pPr indent="457200"/>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顯示出布置在</a:t>
            </a:r>
            <a:r>
              <a:rPr lang="en-US" altLang="zh-TW" b="1" dirty="0">
                <a:latin typeface="微軟正黑體" panose="020B0604030504040204" pitchFamily="34" charset="-120"/>
                <a:ea typeface="微軟正黑體" panose="020B0604030504040204" pitchFamily="34" charset="-120"/>
              </a:rPr>
              <a:t>Screen</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中的元件所支援的所有拼圖塊。例如在</a:t>
            </a:r>
            <a:r>
              <a:rPr lang="en-US" altLang="zh-TW" b="1" dirty="0">
                <a:latin typeface="微軟正黑體" panose="020B0604030504040204" pitchFamily="34" charset="-120"/>
                <a:ea typeface="微軟正黑體" panose="020B0604030504040204" pitchFamily="34" charset="-120"/>
              </a:rPr>
              <a:t>Button</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元件中當使用者點擊</a:t>
            </a:r>
            <a:r>
              <a:rPr lang="en-US" altLang="zh-TW" b="1" dirty="0">
                <a:latin typeface="微軟正黑體" panose="020B0604030504040204" pitchFamily="34" charset="-120"/>
                <a:ea typeface="微軟正黑體" panose="020B0604030504040204" pitchFamily="34" charset="-120"/>
              </a:rPr>
              <a:t>Button</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時可以觸發「</a:t>
            </a:r>
            <a:r>
              <a:rPr lang="en-US" altLang="zh-TW" b="1" dirty="0">
                <a:latin typeface="微軟正黑體" panose="020B0604030504040204" pitchFamily="34" charset="-120"/>
                <a:ea typeface="微軟正黑體" panose="020B0604030504040204" pitchFamily="34" charset="-120"/>
              </a:rPr>
              <a:t>when </a:t>
            </a:r>
            <a:r>
              <a:rPr lang="en-US" altLang="zh-TW" b="1" dirty="0" err="1">
                <a:latin typeface="微軟正黑體" panose="020B0604030504040204" pitchFamily="34" charset="-120"/>
                <a:ea typeface="微軟正黑體" panose="020B0604030504040204" pitchFamily="34" charset="-120"/>
              </a:rPr>
              <a:t>Button.Click</a:t>
            </a:r>
            <a:r>
              <a:rPr lang="en-US" altLang="zh-TW" b="1" dirty="0">
                <a:latin typeface="微軟正黑體" panose="020B0604030504040204" pitchFamily="34" charset="-120"/>
                <a:ea typeface="微軟正黑體" panose="020B0604030504040204" pitchFamily="34" charset="-120"/>
              </a:rPr>
              <a:t> do</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」，也可設定（</a:t>
            </a:r>
            <a:r>
              <a:rPr lang="en-US" altLang="zh-TW" b="1" dirty="0">
                <a:latin typeface="微軟正黑體" panose="020B0604030504040204" pitchFamily="34" charset="-120"/>
                <a:ea typeface="微軟正黑體" panose="020B0604030504040204" pitchFamily="34" charset="-120"/>
              </a:rPr>
              <a:t>set</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）或取得（</a:t>
            </a:r>
            <a:r>
              <a:rPr lang="en-US" altLang="zh-TW" b="1" dirty="0">
                <a:latin typeface="微軟正黑體" panose="020B0604030504040204" pitchFamily="34" charset="-120"/>
                <a:ea typeface="微軟正黑體" panose="020B0604030504040204" pitchFamily="34" charset="-120"/>
              </a:rPr>
              <a:t>get</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b="1" dirty="0">
                <a:latin typeface="微軟正黑體" panose="020B0604030504040204" pitchFamily="34" charset="-120"/>
                <a:ea typeface="微軟正黑體" panose="020B0604030504040204" pitchFamily="34" charset="-120"/>
              </a:rPr>
              <a:t>Button</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中的屬性。</a:t>
            </a:r>
            <a:endParaRPr lang="zh-TW" altLang="en-US" b="1" dirty="0">
              <a:latin typeface="微軟正黑體" panose="020B0604030504040204" pitchFamily="34" charset="-120"/>
              <a:ea typeface="微軟正黑體" panose="020B0604030504040204" pitchFamily="34" charset="-120"/>
            </a:endParaRPr>
          </a:p>
        </p:txBody>
      </p:sp>
      <p:sp>
        <p:nvSpPr>
          <p:cNvPr id="9" name="矩形 8"/>
          <p:cNvSpPr/>
          <p:nvPr/>
        </p:nvSpPr>
        <p:spPr>
          <a:xfrm>
            <a:off x="766614" y="5458212"/>
            <a:ext cx="11305256" cy="707886"/>
          </a:xfrm>
          <a:prstGeom prst="rect">
            <a:avLst/>
          </a:prstGeom>
        </p:spPr>
        <p:txBody>
          <a:bodyPr wrap="square">
            <a:spAutoFit/>
          </a:bodyPr>
          <a:lstStyle/>
          <a:p>
            <a:pPr indent="457200"/>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上圖為</a:t>
            </a:r>
            <a:r>
              <a:rPr lang="en-US" altLang="zh-TW" b="1" dirty="0">
                <a:latin typeface="微軟正黑體" panose="020B0604030504040204" pitchFamily="34" charset="-120"/>
                <a:ea typeface="微軟正黑體" panose="020B0604030504040204" pitchFamily="34" charset="-120"/>
              </a:rPr>
              <a:t>Screen</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支援的事件往下捲動有其他的方法及屬性，</a:t>
            </a:r>
            <a:r>
              <a:rPr lang="en-US" altLang="zh-TW" b="1" dirty="0">
                <a:latin typeface="微軟正黑體" panose="020B0604030504040204" pitchFamily="34" charset="-120"/>
                <a:ea typeface="微軟正黑體" panose="020B0604030504040204" pitchFamily="34" charset="-120"/>
              </a:rPr>
              <a:t>Initialize : </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應用程式一啟動時就同步呼叫本事件，本事件可用來初始化某些變數以及執行一些前置性的操作。</a:t>
            </a:r>
            <a:endParaRPr lang="zh-TW" altLang="en-US" b="1" dirty="0">
              <a:latin typeface="微軟正黑體" panose="020B0604030504040204" pitchFamily="34" charset="-120"/>
              <a:ea typeface="微軟正黑體" panose="020B0604030504040204" pitchFamily="34" charset="-120"/>
            </a:endParaRPr>
          </a:p>
        </p:txBody>
      </p:sp>
      <p:pic>
        <p:nvPicPr>
          <p:cNvPr id="14" name="圖片 13"/>
          <p:cNvPicPr/>
          <p:nvPr/>
        </p:nvPicPr>
        <p:blipFill>
          <a:blip r:embed="rId3">
            <a:extLst>
              <a:ext uri="{28A0092B-C50C-407E-A947-70E740481C1C}">
                <a14:useLocalDpi xmlns:a14="http://schemas.microsoft.com/office/drawing/2010/main" val="0"/>
              </a:ext>
            </a:extLst>
          </a:blip>
          <a:stretch>
            <a:fillRect/>
          </a:stretch>
        </p:blipFill>
        <p:spPr>
          <a:xfrm>
            <a:off x="3419634" y="2235205"/>
            <a:ext cx="5351145" cy="3138805"/>
          </a:xfrm>
          <a:prstGeom prst="rect">
            <a:avLst/>
          </a:prstGeom>
        </p:spPr>
      </p:pic>
    </p:spTree>
    <p:extLst>
      <p:ext uri="{BB962C8B-B14F-4D97-AF65-F5344CB8AC3E}">
        <p14:creationId xmlns:p14="http://schemas.microsoft.com/office/powerpoint/2010/main" val="2665684946"/>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02"/>
            <a:ext cx="12190413" cy="373149"/>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3" name="矩形 2"/>
          <p:cNvSpPr/>
          <p:nvPr/>
        </p:nvSpPr>
        <p:spPr>
          <a:xfrm>
            <a:off x="11565021" y="6524548"/>
            <a:ext cx="625393"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4" name="矩形 3"/>
          <p:cNvSpPr/>
          <p:nvPr/>
        </p:nvSpPr>
        <p:spPr>
          <a:xfrm>
            <a:off x="1" y="6524548"/>
            <a:ext cx="10438041"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15547" y="6170613"/>
            <a:ext cx="740569"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直線接點 5"/>
          <p:cNvCxnSpPr/>
          <p:nvPr/>
        </p:nvCxnSpPr>
        <p:spPr>
          <a:xfrm>
            <a:off x="-191068" y="1144702"/>
            <a:ext cx="1534060" cy="0"/>
          </a:xfrm>
          <a:prstGeom prst="line">
            <a:avLst/>
          </a:prstGeom>
          <a:ln w="76200">
            <a:solidFill>
              <a:srgbClr val="044875"/>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186990" y="436816"/>
            <a:ext cx="1573444" cy="707886"/>
          </a:xfrm>
          <a:prstGeom prst="rect">
            <a:avLst/>
          </a:prstGeom>
        </p:spPr>
        <p:txBody>
          <a:bodyPr wrap="none">
            <a:spAutoFit/>
          </a:bodyPr>
          <a:lstStyle/>
          <a:p>
            <a:pPr algn="just" eaLnBrk="0" hangingPunct="0">
              <a:spcAft>
                <a:spcPts val="0"/>
              </a:spcAft>
            </a:pPr>
            <a:r>
              <a:rPr lang="en-US" altLang="zh-TW" sz="4000" b="1" kern="100" dirty="0">
                <a:latin typeface="微軟正黑體" panose="020B0604030504040204" pitchFamily="34" charset="-120"/>
                <a:ea typeface="微軟正黑體" panose="020B0604030504040204" pitchFamily="34" charset="-120"/>
              </a:rPr>
              <a:t>S</a:t>
            </a:r>
            <a:r>
              <a:rPr lang="en-US" altLang="zh-TW" sz="3200" b="1" kern="100" dirty="0">
                <a:latin typeface="微軟正黑體" panose="020B0604030504040204" pitchFamily="34" charset="-120"/>
                <a:ea typeface="微軟正黑體" panose="020B0604030504040204" pitchFamily="34" charset="-120"/>
              </a:rPr>
              <a:t>creen</a:t>
            </a:r>
            <a:endParaRPr lang="zh-TW" altLang="zh-TW" sz="4000" b="1" kern="100" dirty="0">
              <a:effectLst/>
              <a:latin typeface="微軟正黑體" panose="020B0604030504040204" pitchFamily="34" charset="-120"/>
              <a:ea typeface="微軟正黑體" panose="020B0604030504040204" pitchFamily="34" charset="-120"/>
            </a:endParaRPr>
          </a:p>
        </p:txBody>
      </p:sp>
      <p:pic>
        <p:nvPicPr>
          <p:cNvPr id="11" name="圖片 10"/>
          <p:cNvPicPr/>
          <p:nvPr/>
        </p:nvPicPr>
        <p:blipFill>
          <a:blip r:embed="rId3">
            <a:extLst>
              <a:ext uri="{28A0092B-C50C-407E-A947-70E740481C1C}">
                <a14:useLocalDpi xmlns:a14="http://schemas.microsoft.com/office/drawing/2010/main" val="0"/>
              </a:ext>
            </a:extLst>
          </a:blip>
          <a:stretch>
            <a:fillRect/>
          </a:stretch>
        </p:blipFill>
        <p:spPr>
          <a:xfrm>
            <a:off x="3721894" y="1413570"/>
            <a:ext cx="4746625" cy="3329305"/>
          </a:xfrm>
          <a:prstGeom prst="rect">
            <a:avLst/>
          </a:prstGeom>
        </p:spPr>
      </p:pic>
      <p:sp>
        <p:nvSpPr>
          <p:cNvPr id="10" name="矩形 9"/>
          <p:cNvSpPr/>
          <p:nvPr/>
        </p:nvSpPr>
        <p:spPr>
          <a:xfrm>
            <a:off x="766614" y="5107170"/>
            <a:ext cx="10954142" cy="707886"/>
          </a:xfrm>
          <a:prstGeom prst="rect">
            <a:avLst/>
          </a:prstGeom>
        </p:spPr>
        <p:txBody>
          <a:bodyPr wrap="square">
            <a:spAutoFit/>
          </a:bodyPr>
          <a:lstStyle/>
          <a:p>
            <a:pPr indent="457200" algn="just" eaLnBrk="0" hangingPunct="0">
              <a:spcAft>
                <a:spcPts val="0"/>
              </a:spcAft>
            </a:pP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上圖為</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Button</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支援的事件往下捲動有其他的方法及屬性，</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Click : </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當使用者點擊並放開按鈕時，執行</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 do </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區塊中的指令。</a:t>
            </a:r>
            <a:endParaRPr lang="zh-TW" altLang="zh-TW"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537941727"/>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橢圓 2"/>
          <p:cNvSpPr/>
          <p:nvPr/>
        </p:nvSpPr>
        <p:spPr>
          <a:xfrm>
            <a:off x="2386734" y="1175079"/>
            <a:ext cx="4320000" cy="4320000"/>
          </a:xfrm>
          <a:prstGeom prst="ellipse">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a:xfrm>
            <a:off x="3011299" y="2772369"/>
            <a:ext cx="3070870" cy="1098227"/>
          </a:xfrm>
          <a:noFill/>
        </p:spPr>
        <p:txBody>
          <a:bodyPr wrap="square" lIns="100054" tIns="50027" rIns="100054" bIns="50027">
            <a:spAutoFit/>
          </a:bodyPr>
          <a:lstStyle/>
          <a:p>
            <a:pPr algn="ctr" defTabSz="1000536" eaLnBrk="1" hangingPunct="1"/>
            <a:r>
              <a:rPr lang="zh-TW" altLang="zh-TW" sz="7200" b="1" spc="328" dirty="0" smtClean="0">
                <a:solidFill>
                  <a:schemeClr val="bg1"/>
                </a:solidFill>
                <a:latin typeface="微软雅黑" panose="020B0503020204020204" pitchFamily="34" charset="-122"/>
                <a:ea typeface="微软雅黑" panose="020B0503020204020204" pitchFamily="34" charset="-122"/>
                <a:cs typeface="+mn-cs"/>
              </a:rPr>
              <a:t>元件</a:t>
            </a:r>
            <a:endParaRPr lang="zh-TW" altLang="en-US" sz="7200" b="1" spc="328" dirty="0">
              <a:solidFill>
                <a:schemeClr val="bg1"/>
              </a:solidFill>
              <a:latin typeface="微软雅黑" panose="020B0503020204020204" pitchFamily="34" charset="-122"/>
              <a:ea typeface="微软雅黑" panose="020B0503020204020204" pitchFamily="34" charset="-122"/>
              <a:cs typeface="+mn-cs"/>
            </a:endParaRPr>
          </a:p>
        </p:txBody>
      </p:sp>
      <p:sp>
        <p:nvSpPr>
          <p:cNvPr id="5" name="橢圓 4"/>
          <p:cNvSpPr/>
          <p:nvPr/>
        </p:nvSpPr>
        <p:spPr>
          <a:xfrm>
            <a:off x="1846734" y="621482"/>
            <a:ext cx="5400000" cy="5400000"/>
          </a:xfrm>
          <a:prstGeom prst="ellipse">
            <a:avLst/>
          </a:prstGeom>
          <a:noFill/>
          <a:ln w="38100">
            <a:solidFill>
              <a:srgbClr val="0448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11565021" y="6524548"/>
            <a:ext cx="625393"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8" name="矩形 7"/>
          <p:cNvSpPr/>
          <p:nvPr/>
        </p:nvSpPr>
        <p:spPr>
          <a:xfrm>
            <a:off x="1" y="6524548"/>
            <a:ext cx="10438041"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15547" y="6170613"/>
            <a:ext cx="740569"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矩形 9"/>
          <p:cNvSpPr/>
          <p:nvPr/>
        </p:nvSpPr>
        <p:spPr>
          <a:xfrm rot="5400000">
            <a:off x="8542640" y="3022383"/>
            <a:ext cx="6670155" cy="62539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Tree>
    <p:extLst>
      <p:ext uri="{BB962C8B-B14F-4D97-AF65-F5344CB8AC3E}">
        <p14:creationId xmlns:p14="http://schemas.microsoft.com/office/powerpoint/2010/main" val="1175446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02"/>
            <a:ext cx="12190413" cy="373149"/>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3" name="矩形 2"/>
          <p:cNvSpPr/>
          <p:nvPr/>
        </p:nvSpPr>
        <p:spPr>
          <a:xfrm>
            <a:off x="11565021" y="6524548"/>
            <a:ext cx="625393"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4" name="矩形 3"/>
          <p:cNvSpPr/>
          <p:nvPr/>
        </p:nvSpPr>
        <p:spPr>
          <a:xfrm>
            <a:off x="1" y="6524548"/>
            <a:ext cx="10438041"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15547" y="6170613"/>
            <a:ext cx="740569"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直線接點 5"/>
          <p:cNvCxnSpPr/>
          <p:nvPr/>
        </p:nvCxnSpPr>
        <p:spPr>
          <a:xfrm>
            <a:off x="-191068" y="1144702"/>
            <a:ext cx="1534060" cy="0"/>
          </a:xfrm>
          <a:prstGeom prst="line">
            <a:avLst/>
          </a:prstGeom>
          <a:ln w="76200">
            <a:solidFill>
              <a:srgbClr val="044875"/>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183366" y="436816"/>
            <a:ext cx="3501280" cy="707886"/>
          </a:xfrm>
          <a:prstGeom prst="rect">
            <a:avLst/>
          </a:prstGeom>
        </p:spPr>
        <p:txBody>
          <a:bodyPr wrap="none">
            <a:spAutoFit/>
          </a:bodyPr>
          <a:lstStyle/>
          <a:p>
            <a:pPr algn="just" eaLnBrk="0" hangingPunct="0">
              <a:spcAft>
                <a:spcPts val="0"/>
              </a:spcAft>
            </a:pPr>
            <a:r>
              <a:rPr lang="en-US" altLang="zh-TW" sz="4000" b="1" kern="100" dirty="0">
                <a:latin typeface="微軟正黑體" panose="020B0604030504040204" pitchFamily="34" charset="-120"/>
                <a:ea typeface="微軟正黑體" panose="020B0604030504040204" pitchFamily="34" charset="-120"/>
              </a:rPr>
              <a:t>A</a:t>
            </a:r>
            <a:r>
              <a:rPr lang="en-US" altLang="zh-TW" sz="3200" b="1" kern="100" dirty="0">
                <a:latin typeface="微軟正黑體" panose="020B0604030504040204" pitchFamily="34" charset="-120"/>
                <a:ea typeface="微軟正黑體" panose="020B0604030504040204" pitchFamily="34" charset="-120"/>
              </a:rPr>
              <a:t>ny Component</a:t>
            </a:r>
            <a:endParaRPr lang="zh-TW" altLang="zh-TW" sz="4000" b="1" kern="100" dirty="0">
              <a:effectLst/>
              <a:latin typeface="微軟正黑體" panose="020B0604030504040204" pitchFamily="34" charset="-120"/>
              <a:ea typeface="微軟正黑體" panose="020B0604030504040204" pitchFamily="34" charset="-120"/>
            </a:endParaRPr>
          </a:p>
        </p:txBody>
      </p:sp>
      <p:sp>
        <p:nvSpPr>
          <p:cNvPr id="8" name="矩形 7"/>
          <p:cNvSpPr/>
          <p:nvPr/>
        </p:nvSpPr>
        <p:spPr>
          <a:xfrm>
            <a:off x="622598" y="1373500"/>
            <a:ext cx="7992888" cy="400110"/>
          </a:xfrm>
          <a:prstGeom prst="rect">
            <a:avLst/>
          </a:prstGeom>
        </p:spPr>
        <p:txBody>
          <a:bodyPr wrap="square">
            <a:spAutoFit/>
          </a:bodyPr>
          <a:lstStyle/>
          <a:p>
            <a:pPr indent="457200" algn="just" eaLnBrk="0" hangingPunct="0">
              <a:spcAft>
                <a:spcPts val="0"/>
              </a:spcAft>
            </a:pP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將布置在</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Screen</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的元件做分類，將同類型的元件群組在一起。</a:t>
            </a:r>
            <a:endParaRPr lang="zh-TW" altLang="zh-TW"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pic>
        <p:nvPicPr>
          <p:cNvPr id="14" name="圖片 13"/>
          <p:cNvPicPr/>
          <p:nvPr/>
        </p:nvPicPr>
        <p:blipFill>
          <a:blip r:embed="rId3">
            <a:extLst>
              <a:ext uri="{28A0092B-C50C-407E-A947-70E740481C1C}">
                <a14:useLocalDpi xmlns:a14="http://schemas.microsoft.com/office/drawing/2010/main" val="0"/>
              </a:ext>
            </a:extLst>
          </a:blip>
          <a:stretch>
            <a:fillRect/>
          </a:stretch>
        </p:blipFill>
        <p:spPr>
          <a:xfrm>
            <a:off x="3358902" y="2002407"/>
            <a:ext cx="4464496" cy="3536769"/>
          </a:xfrm>
          <a:prstGeom prst="rect">
            <a:avLst/>
          </a:prstGeom>
        </p:spPr>
      </p:pic>
      <p:sp>
        <p:nvSpPr>
          <p:cNvPr id="9" name="矩形 8"/>
          <p:cNvSpPr/>
          <p:nvPr/>
        </p:nvSpPr>
        <p:spPr>
          <a:xfrm>
            <a:off x="622598" y="5662042"/>
            <a:ext cx="9992949" cy="707886"/>
          </a:xfrm>
          <a:prstGeom prst="rect">
            <a:avLst/>
          </a:prstGeom>
        </p:spPr>
        <p:txBody>
          <a:bodyPr wrap="square">
            <a:spAutoFit/>
          </a:bodyPr>
          <a:lstStyle/>
          <a:p>
            <a:pPr indent="457200" algn="just" eaLnBrk="0" hangingPunct="0">
              <a:spcAft>
                <a:spcPts val="0"/>
              </a:spcAft>
            </a:pP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上圖為</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Any Component</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的</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Button</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支援的屬性如果利用此方塊進行屬性設定則會改變在</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Screen</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中所有相同類型的元件屬性。</a:t>
            </a:r>
            <a:endParaRPr lang="zh-TW" altLang="zh-TW"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3930082728"/>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橢圓 2"/>
          <p:cNvSpPr/>
          <p:nvPr/>
        </p:nvSpPr>
        <p:spPr>
          <a:xfrm>
            <a:off x="2399294" y="1175079"/>
            <a:ext cx="4320000" cy="4320000"/>
          </a:xfrm>
          <a:prstGeom prst="ellipse">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橢圓 3"/>
          <p:cNvSpPr/>
          <p:nvPr/>
        </p:nvSpPr>
        <p:spPr>
          <a:xfrm>
            <a:off x="1846734" y="621482"/>
            <a:ext cx="5400000" cy="5400000"/>
          </a:xfrm>
          <a:prstGeom prst="ellipse">
            <a:avLst/>
          </a:prstGeom>
          <a:noFill/>
          <a:ln w="38100">
            <a:solidFill>
              <a:srgbClr val="0448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p:cNvSpPr/>
          <p:nvPr/>
        </p:nvSpPr>
        <p:spPr>
          <a:xfrm rot="5400000">
            <a:off x="8542640" y="3022383"/>
            <a:ext cx="6670155" cy="62539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6" name="矩形 5"/>
          <p:cNvSpPr/>
          <p:nvPr/>
        </p:nvSpPr>
        <p:spPr>
          <a:xfrm>
            <a:off x="11565021" y="6524548"/>
            <a:ext cx="625393"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7" name="矩形 6"/>
          <p:cNvSpPr/>
          <p:nvPr/>
        </p:nvSpPr>
        <p:spPr>
          <a:xfrm>
            <a:off x="1" y="6524548"/>
            <a:ext cx="10438041"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15547" y="6170613"/>
            <a:ext cx="740569"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標題 1"/>
          <p:cNvSpPr>
            <a:spLocks noGrp="1"/>
          </p:cNvSpPr>
          <p:nvPr>
            <p:ph type="title"/>
          </p:nvPr>
        </p:nvSpPr>
        <p:spPr>
          <a:xfrm>
            <a:off x="2207285" y="2273770"/>
            <a:ext cx="4799062" cy="2095423"/>
          </a:xfrm>
          <a:noFill/>
        </p:spPr>
        <p:txBody>
          <a:bodyPr wrap="square" lIns="100054" tIns="50027" rIns="100054" bIns="50027">
            <a:spAutoFit/>
          </a:bodyPr>
          <a:lstStyle/>
          <a:p>
            <a:pPr algn="ctr" defTabSz="1000536" eaLnBrk="1" hangingPunct="1"/>
            <a:r>
              <a:rPr lang="zh-TW" altLang="en-US" sz="7200" b="1" spc="328" dirty="0" smtClean="0">
                <a:solidFill>
                  <a:schemeClr val="bg1"/>
                </a:solidFill>
                <a:latin typeface="微软雅黑" panose="020B0503020204020204" pitchFamily="34" charset="-122"/>
                <a:ea typeface="微软雅黑" panose="020B0503020204020204" pitchFamily="34" charset="-122"/>
                <a:cs typeface="+mn-cs"/>
              </a:rPr>
              <a:t>程式設計四大天</a:t>
            </a:r>
            <a:r>
              <a:rPr lang="zh-TW" altLang="en-US" sz="7200" b="1" spc="328" dirty="0">
                <a:solidFill>
                  <a:schemeClr val="bg1"/>
                </a:solidFill>
                <a:latin typeface="微软雅黑" panose="020B0503020204020204" pitchFamily="34" charset="-122"/>
                <a:ea typeface="微软雅黑" panose="020B0503020204020204" pitchFamily="34" charset="-122"/>
                <a:cs typeface="+mn-cs"/>
              </a:rPr>
              <a:t>王</a:t>
            </a:r>
          </a:p>
        </p:txBody>
      </p:sp>
    </p:spTree>
    <p:extLst>
      <p:ext uri="{BB962C8B-B14F-4D97-AF65-F5344CB8AC3E}">
        <p14:creationId xmlns:p14="http://schemas.microsoft.com/office/powerpoint/2010/main" val="1433772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02"/>
            <a:ext cx="12190413" cy="373149"/>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3" name="矩形 2"/>
          <p:cNvSpPr/>
          <p:nvPr/>
        </p:nvSpPr>
        <p:spPr>
          <a:xfrm>
            <a:off x="11565021" y="6524548"/>
            <a:ext cx="625393"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4" name="矩形 3"/>
          <p:cNvSpPr/>
          <p:nvPr/>
        </p:nvSpPr>
        <p:spPr>
          <a:xfrm>
            <a:off x="1" y="6524548"/>
            <a:ext cx="10438041"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15547" y="6170613"/>
            <a:ext cx="740569"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直線接點 5"/>
          <p:cNvCxnSpPr/>
          <p:nvPr/>
        </p:nvCxnSpPr>
        <p:spPr>
          <a:xfrm>
            <a:off x="-191068" y="1144702"/>
            <a:ext cx="1534060" cy="0"/>
          </a:xfrm>
          <a:prstGeom prst="line">
            <a:avLst/>
          </a:prstGeom>
          <a:ln w="76200">
            <a:solidFill>
              <a:srgbClr val="044875"/>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179452" y="433984"/>
            <a:ext cx="1107996" cy="707886"/>
          </a:xfrm>
          <a:prstGeom prst="rect">
            <a:avLst/>
          </a:prstGeom>
        </p:spPr>
        <p:txBody>
          <a:bodyPr wrap="none">
            <a:spAutoFit/>
          </a:bodyPr>
          <a:lstStyle/>
          <a:p>
            <a:pPr algn="just" eaLnBrk="0" hangingPunct="0">
              <a:spcAft>
                <a:spcPts val="0"/>
              </a:spcAft>
            </a:pPr>
            <a:r>
              <a:rPr lang="zh-TW" altLang="zh-TW" sz="4000" b="1" kern="100" dirty="0">
                <a:latin typeface="Times New Roman" panose="02020603050405020304" pitchFamily="18" charset="0"/>
                <a:ea typeface="微軟正黑體" panose="020B0604030504040204" pitchFamily="34" charset="-120"/>
              </a:rPr>
              <a:t>元</a:t>
            </a:r>
            <a:r>
              <a:rPr lang="zh-TW" altLang="zh-TW" sz="3200" b="1" kern="100" dirty="0">
                <a:latin typeface="Times New Roman" panose="02020603050405020304" pitchFamily="18" charset="0"/>
                <a:ea typeface="微軟正黑體" panose="020B0604030504040204" pitchFamily="34" charset="-120"/>
              </a:rPr>
              <a:t>件</a:t>
            </a:r>
            <a:endParaRPr lang="zh-TW" altLang="zh-TW" sz="4000" b="1" kern="100" dirty="0">
              <a:effectLst/>
              <a:latin typeface="Times New Roman" panose="02020603050405020304" pitchFamily="18" charset="0"/>
              <a:ea typeface="微軟正黑體" panose="020B0604030504040204" pitchFamily="34" charset="-120"/>
            </a:endParaRPr>
          </a:p>
        </p:txBody>
      </p:sp>
      <p:sp>
        <p:nvSpPr>
          <p:cNvPr id="8" name="矩形 7"/>
          <p:cNvSpPr/>
          <p:nvPr/>
        </p:nvSpPr>
        <p:spPr>
          <a:xfrm>
            <a:off x="575962" y="1326538"/>
            <a:ext cx="10780154" cy="1015663"/>
          </a:xfrm>
          <a:prstGeom prst="rect">
            <a:avLst/>
          </a:prstGeom>
        </p:spPr>
        <p:txBody>
          <a:bodyPr wrap="square">
            <a:spAutoFit/>
          </a:bodyPr>
          <a:lstStyle/>
          <a:p>
            <a:pPr indent="457200" algn="just" eaLnBrk="0" hangingPunct="0">
              <a:spcAft>
                <a:spcPts val="0"/>
              </a:spcAft>
            </a:pP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在日常生活中，任何實體的物品都能視為元件。而在程式設計裡的元件是將內部資訊封裝（</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encapsulate</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），只提供「屬性」、「方法」給外界操作。因此我們不需了解元件內部的運作，只需要了解元件提供的界面和特性，就可以直接使用元件的功能。</a:t>
            </a:r>
            <a:endParaRPr lang="zh-TW" altLang="zh-TW"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cxnSp>
        <p:nvCxnSpPr>
          <p:cNvPr id="14" name="直線接點 13"/>
          <p:cNvCxnSpPr/>
          <p:nvPr/>
        </p:nvCxnSpPr>
        <p:spPr>
          <a:xfrm>
            <a:off x="-191382" y="3423265"/>
            <a:ext cx="1534060" cy="0"/>
          </a:xfrm>
          <a:prstGeom prst="line">
            <a:avLst/>
          </a:prstGeom>
          <a:ln w="76200">
            <a:solidFill>
              <a:srgbClr val="044875"/>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190550" y="2709714"/>
            <a:ext cx="1107996" cy="707886"/>
          </a:xfrm>
          <a:prstGeom prst="rect">
            <a:avLst/>
          </a:prstGeom>
        </p:spPr>
        <p:txBody>
          <a:bodyPr wrap="none">
            <a:spAutoFit/>
          </a:bodyPr>
          <a:lstStyle/>
          <a:p>
            <a:pPr algn="just" eaLnBrk="0" hangingPunct="0">
              <a:spcAft>
                <a:spcPts val="0"/>
              </a:spcAft>
            </a:pPr>
            <a:r>
              <a:rPr lang="zh-TW" altLang="zh-TW" sz="4000" b="1" kern="100" dirty="0">
                <a:latin typeface="Times New Roman" panose="02020603050405020304" pitchFamily="18" charset="0"/>
                <a:ea typeface="微軟正黑體" panose="020B0604030504040204" pitchFamily="34" charset="-120"/>
              </a:rPr>
              <a:t>屬</a:t>
            </a:r>
            <a:r>
              <a:rPr lang="zh-TW" altLang="zh-TW" sz="3200" b="1" kern="100" dirty="0">
                <a:latin typeface="Times New Roman" panose="02020603050405020304" pitchFamily="18" charset="0"/>
                <a:ea typeface="微軟正黑體" panose="020B0604030504040204" pitchFamily="34" charset="-120"/>
              </a:rPr>
              <a:t>性</a:t>
            </a:r>
            <a:endParaRPr lang="zh-TW" altLang="zh-TW" sz="4000" b="1" kern="100" dirty="0">
              <a:effectLst/>
              <a:latin typeface="Times New Roman" panose="02020603050405020304" pitchFamily="18" charset="0"/>
              <a:ea typeface="微軟正黑體" panose="020B0604030504040204" pitchFamily="34" charset="-120"/>
            </a:endParaRPr>
          </a:p>
        </p:txBody>
      </p:sp>
      <p:sp>
        <p:nvSpPr>
          <p:cNvPr id="16" name="矩形 15"/>
          <p:cNvSpPr/>
          <p:nvPr/>
        </p:nvSpPr>
        <p:spPr>
          <a:xfrm>
            <a:off x="575648" y="3659122"/>
            <a:ext cx="7823814" cy="2246769"/>
          </a:xfrm>
          <a:prstGeom prst="rect">
            <a:avLst/>
          </a:prstGeom>
        </p:spPr>
        <p:txBody>
          <a:bodyPr wrap="square">
            <a:spAutoFit/>
          </a:bodyPr>
          <a:lstStyle/>
          <a:p>
            <a:pPr indent="457200" algn="just" eaLnBrk="0" hangingPunct="0">
              <a:spcAft>
                <a:spcPts val="0"/>
              </a:spcAft>
            </a:pP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屬性是用來描述元件的特性。日常生活也經常用到屬性的概念，例如：物品的名稱、外觀…。在程式設計中可以透過設定屬性來改變元件的名稱、外觀…</a:t>
            </a:r>
            <a:r>
              <a:rPr lang="zh-TW"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indent="457200" algn="just" eaLnBrk="0" hangingPunct="0">
              <a:spcAft>
                <a:spcPts val="0"/>
              </a:spcAft>
            </a:pPr>
            <a:endPar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endParaRPr>
          </a:p>
          <a:p>
            <a:pPr indent="457200" algn="just" eaLnBrk="0" hangingPunct="0">
              <a:spcAft>
                <a:spcPts val="0"/>
              </a:spcAft>
            </a:pP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MIT App Inventor 2</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中的屬性設定可以在</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Designer</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頁面中的</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Properties</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設定，或在</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Blocker</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頁面中的</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Screen</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拖曳拼圖塊「</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Set</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」設定元件屬性（深綠色）、取得元件屬性（淺綠色）。</a:t>
            </a:r>
            <a:endParaRPr lang="zh-TW" altLang="zh-TW"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pic>
        <p:nvPicPr>
          <p:cNvPr id="17" name="圖片 16"/>
          <p:cNvPicPr/>
          <p:nvPr/>
        </p:nvPicPr>
        <p:blipFill>
          <a:blip r:embed="rId3">
            <a:extLst>
              <a:ext uri="{28A0092B-C50C-407E-A947-70E740481C1C}">
                <a14:useLocalDpi xmlns:a14="http://schemas.microsoft.com/office/drawing/2010/main" val="0"/>
              </a:ext>
            </a:extLst>
          </a:blip>
          <a:stretch>
            <a:fillRect/>
          </a:stretch>
        </p:blipFill>
        <p:spPr>
          <a:xfrm>
            <a:off x="8687494" y="3213770"/>
            <a:ext cx="3234055" cy="316547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66006740"/>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02"/>
            <a:ext cx="12190413" cy="373149"/>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3" name="矩形 2"/>
          <p:cNvSpPr/>
          <p:nvPr/>
        </p:nvSpPr>
        <p:spPr>
          <a:xfrm>
            <a:off x="11565021" y="6524548"/>
            <a:ext cx="625393"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4" name="矩形 3"/>
          <p:cNvSpPr/>
          <p:nvPr/>
        </p:nvSpPr>
        <p:spPr>
          <a:xfrm>
            <a:off x="1" y="6524548"/>
            <a:ext cx="10438041"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15547" y="6170613"/>
            <a:ext cx="740569"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直線接點 5"/>
          <p:cNvCxnSpPr/>
          <p:nvPr/>
        </p:nvCxnSpPr>
        <p:spPr>
          <a:xfrm>
            <a:off x="-191068" y="1144702"/>
            <a:ext cx="1534060" cy="0"/>
          </a:xfrm>
          <a:prstGeom prst="line">
            <a:avLst/>
          </a:prstGeom>
          <a:ln w="76200">
            <a:solidFill>
              <a:srgbClr val="044875"/>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183366" y="437394"/>
            <a:ext cx="1107996" cy="707886"/>
          </a:xfrm>
          <a:prstGeom prst="rect">
            <a:avLst/>
          </a:prstGeom>
        </p:spPr>
        <p:txBody>
          <a:bodyPr wrap="none">
            <a:spAutoFit/>
          </a:bodyPr>
          <a:lstStyle/>
          <a:p>
            <a:pPr algn="just" eaLnBrk="0" hangingPunct="0">
              <a:spcAft>
                <a:spcPts val="0"/>
              </a:spcAft>
            </a:pPr>
            <a:r>
              <a:rPr lang="zh-TW" altLang="zh-TW" sz="4000" b="1" kern="100" dirty="0">
                <a:latin typeface="Times New Roman" panose="02020603050405020304" pitchFamily="18" charset="0"/>
                <a:ea typeface="微軟正黑體" panose="020B0604030504040204" pitchFamily="34" charset="-120"/>
              </a:rPr>
              <a:t>事</a:t>
            </a:r>
            <a:r>
              <a:rPr lang="zh-TW" altLang="zh-TW" sz="3200" b="1" kern="100" dirty="0">
                <a:latin typeface="Times New Roman" panose="02020603050405020304" pitchFamily="18" charset="0"/>
                <a:ea typeface="微軟正黑體" panose="020B0604030504040204" pitchFamily="34" charset="-120"/>
              </a:rPr>
              <a:t>件</a:t>
            </a:r>
            <a:endParaRPr lang="zh-TW" altLang="zh-TW" sz="4000" b="1" kern="100" dirty="0">
              <a:effectLst/>
              <a:latin typeface="Times New Roman" panose="02020603050405020304" pitchFamily="18" charset="0"/>
              <a:ea typeface="微軟正黑體" panose="020B0604030504040204" pitchFamily="34" charset="-120"/>
            </a:endParaRPr>
          </a:p>
        </p:txBody>
      </p:sp>
      <p:sp>
        <p:nvSpPr>
          <p:cNvPr id="8" name="矩形 7"/>
          <p:cNvSpPr/>
          <p:nvPr/>
        </p:nvSpPr>
        <p:spPr>
          <a:xfrm>
            <a:off x="622598" y="1353756"/>
            <a:ext cx="8424936" cy="1015663"/>
          </a:xfrm>
          <a:prstGeom prst="rect">
            <a:avLst/>
          </a:prstGeom>
        </p:spPr>
        <p:txBody>
          <a:bodyPr wrap="square">
            <a:spAutoFit/>
          </a:bodyPr>
          <a:lstStyle/>
          <a:p>
            <a:pPr indent="457200"/>
            <a:r>
              <a:rPr lang="zh-TW" altLang="zh-TW" b="1" dirty="0">
                <a:latin typeface="Times New Roman" panose="02020603050405020304" pitchFamily="18" charset="0"/>
                <a:ea typeface="微軟正黑體" panose="020B0604030504040204" pitchFamily="34" charset="-120"/>
                <a:cs typeface="Times New Roman" panose="02020603050405020304" pitchFamily="18" charset="0"/>
              </a:rPr>
              <a:t>事件是用來驅動程式運作的一個動作。例如：使用者按下按鈕、觸碰文字方塊…等。當這些元件的動作發生時，就會驅動程式運作該事件下的拼圖塊。其拼圖塊顏色為土黃色。</a:t>
            </a:r>
            <a:endParaRPr lang="zh-TW" altLang="en-US" b="1" dirty="0"/>
          </a:p>
        </p:txBody>
      </p:sp>
      <p:pic>
        <p:nvPicPr>
          <p:cNvPr id="14" name="圖片 13"/>
          <p:cNvPicPr/>
          <p:nvPr/>
        </p:nvPicPr>
        <p:blipFill>
          <a:blip r:embed="rId3">
            <a:extLst>
              <a:ext uri="{28A0092B-C50C-407E-A947-70E740481C1C}">
                <a14:useLocalDpi xmlns:a14="http://schemas.microsoft.com/office/drawing/2010/main" val="0"/>
              </a:ext>
            </a:extLst>
          </a:blip>
          <a:stretch>
            <a:fillRect/>
          </a:stretch>
        </p:blipFill>
        <p:spPr>
          <a:xfrm>
            <a:off x="9213906" y="1568847"/>
            <a:ext cx="2448272" cy="1519716"/>
          </a:xfrm>
          <a:prstGeom prst="rect">
            <a:avLst/>
          </a:prstGeom>
        </p:spPr>
      </p:pic>
      <p:cxnSp>
        <p:nvCxnSpPr>
          <p:cNvPr id="15" name="直線接點 14"/>
          <p:cNvCxnSpPr/>
          <p:nvPr/>
        </p:nvCxnSpPr>
        <p:spPr>
          <a:xfrm>
            <a:off x="-169490" y="3621647"/>
            <a:ext cx="1534060" cy="0"/>
          </a:xfrm>
          <a:prstGeom prst="line">
            <a:avLst/>
          </a:prstGeom>
          <a:ln w="76200">
            <a:solidFill>
              <a:srgbClr val="044875"/>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190550" y="2853730"/>
            <a:ext cx="1107996" cy="707886"/>
          </a:xfrm>
          <a:prstGeom prst="rect">
            <a:avLst/>
          </a:prstGeom>
        </p:spPr>
        <p:txBody>
          <a:bodyPr wrap="none">
            <a:spAutoFit/>
          </a:bodyPr>
          <a:lstStyle/>
          <a:p>
            <a:pPr algn="just" eaLnBrk="0" hangingPunct="0">
              <a:spcAft>
                <a:spcPts val="0"/>
              </a:spcAft>
            </a:pPr>
            <a:r>
              <a:rPr lang="zh-TW" altLang="zh-TW" sz="4000" b="1" kern="100" dirty="0">
                <a:latin typeface="Times New Roman" panose="02020603050405020304" pitchFamily="18" charset="0"/>
                <a:ea typeface="微軟正黑體" panose="020B0604030504040204" pitchFamily="34" charset="-120"/>
              </a:rPr>
              <a:t>方</a:t>
            </a:r>
            <a:r>
              <a:rPr lang="zh-TW" altLang="zh-TW" sz="3200" b="1" kern="100" dirty="0">
                <a:latin typeface="Times New Roman" panose="02020603050405020304" pitchFamily="18" charset="0"/>
                <a:ea typeface="微軟正黑體" panose="020B0604030504040204" pitchFamily="34" charset="-120"/>
              </a:rPr>
              <a:t>法</a:t>
            </a:r>
            <a:endParaRPr lang="zh-TW" altLang="zh-TW" sz="4000" b="1" kern="100" dirty="0">
              <a:effectLst/>
              <a:latin typeface="Times New Roman" panose="02020603050405020304" pitchFamily="18" charset="0"/>
              <a:ea typeface="微軟正黑體" panose="020B0604030504040204" pitchFamily="34" charset="-120"/>
            </a:endParaRPr>
          </a:p>
        </p:txBody>
      </p:sp>
      <p:sp>
        <p:nvSpPr>
          <p:cNvPr id="17" name="矩形 16"/>
          <p:cNvSpPr/>
          <p:nvPr/>
        </p:nvSpPr>
        <p:spPr>
          <a:xfrm>
            <a:off x="622598" y="3813642"/>
            <a:ext cx="9433048" cy="707886"/>
          </a:xfrm>
          <a:prstGeom prst="rect">
            <a:avLst/>
          </a:prstGeom>
        </p:spPr>
        <p:txBody>
          <a:bodyPr wrap="square">
            <a:spAutoFit/>
          </a:bodyPr>
          <a:lstStyle/>
          <a:p>
            <a:pPr indent="457200"/>
            <a:r>
              <a:rPr lang="zh-TW" altLang="en-US" b="1" dirty="0" smtClean="0">
                <a:latin typeface="微軟正黑體" panose="020B0604030504040204" pitchFamily="34" charset="-120"/>
                <a:ea typeface="微軟正黑體" panose="020B0604030504040204" pitchFamily="34" charset="-120"/>
                <a:cs typeface="Times New Roman" panose="02020603050405020304" pitchFamily="18" charset="0"/>
              </a:rPr>
              <a:t>方</a:t>
            </a:r>
            <a:r>
              <a:rPr lang="zh-TW" altLang="zh-TW" b="1" dirty="0" smtClean="0">
                <a:latin typeface="微軟正黑體" panose="020B0604030504040204" pitchFamily="34" charset="-120"/>
                <a:ea typeface="微軟正黑體" panose="020B0604030504040204" pitchFamily="34" charset="-120"/>
                <a:cs typeface="Times New Roman" panose="02020603050405020304" pitchFamily="18" charset="0"/>
              </a:rPr>
              <a:t>法</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是元件本身就具有的功能。例如：</a:t>
            </a:r>
            <a:r>
              <a:rPr lang="en-US" altLang="zh-TW" b="1" dirty="0" err="1">
                <a:latin typeface="微軟正黑體" panose="020B0604030504040204" pitchFamily="34" charset="-120"/>
                <a:ea typeface="微軟正黑體" panose="020B0604030504040204" pitchFamily="34" charset="-120"/>
              </a:rPr>
              <a:t>TextBox</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中的「</a:t>
            </a:r>
            <a:r>
              <a:rPr lang="en-US" altLang="zh-TW" b="1" dirty="0" err="1">
                <a:latin typeface="微軟正黑體" panose="020B0604030504040204" pitchFamily="34" charset="-120"/>
                <a:ea typeface="微軟正黑體" panose="020B0604030504040204" pitchFamily="34" charset="-120"/>
              </a:rPr>
              <a:t>HideKeyboard</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」可以決定文字方塊輸入時，不要顯示鍵盤。其拼圖塊為紫色。</a:t>
            </a:r>
            <a:endParaRPr lang="zh-TW" altLang="en-US" b="1" dirty="0">
              <a:latin typeface="微軟正黑體" panose="020B0604030504040204" pitchFamily="34" charset="-120"/>
              <a:ea typeface="微軟正黑體" panose="020B0604030504040204" pitchFamily="34" charset="-120"/>
            </a:endParaRPr>
          </a:p>
        </p:txBody>
      </p:sp>
      <p:pic>
        <p:nvPicPr>
          <p:cNvPr id="18" name="圖片 17"/>
          <p:cNvPicPr/>
          <p:nvPr/>
        </p:nvPicPr>
        <p:blipFill>
          <a:blip r:embed="rId4">
            <a:extLst>
              <a:ext uri="{28A0092B-C50C-407E-A947-70E740481C1C}">
                <a14:useLocalDpi xmlns:a14="http://schemas.microsoft.com/office/drawing/2010/main" val="0"/>
              </a:ext>
            </a:extLst>
          </a:blip>
          <a:stretch>
            <a:fillRect/>
          </a:stretch>
        </p:blipFill>
        <p:spPr>
          <a:xfrm>
            <a:off x="9119542" y="4293890"/>
            <a:ext cx="2976507" cy="1108682"/>
          </a:xfrm>
          <a:prstGeom prst="rect">
            <a:avLst/>
          </a:prstGeom>
        </p:spPr>
      </p:pic>
      <p:sp>
        <p:nvSpPr>
          <p:cNvPr id="19" name="矩形 18"/>
          <p:cNvSpPr/>
          <p:nvPr/>
        </p:nvSpPr>
        <p:spPr>
          <a:xfrm>
            <a:off x="623757" y="4869549"/>
            <a:ext cx="8423777" cy="707886"/>
          </a:xfrm>
          <a:prstGeom prst="rect">
            <a:avLst/>
          </a:prstGeom>
        </p:spPr>
        <p:txBody>
          <a:bodyPr wrap="square">
            <a:spAutoFit/>
          </a:bodyPr>
          <a:lstStyle/>
          <a:p>
            <a:pPr indent="457200" algn="just" eaLnBrk="0" hangingPunct="0">
              <a:spcAft>
                <a:spcPts val="0"/>
              </a:spcAft>
            </a:pPr>
            <a:r>
              <a:rPr lang="zh-TW" altLang="zh-TW" b="1" kern="100" dirty="0">
                <a:latin typeface="Times New Roman" panose="02020603050405020304" pitchFamily="18" charset="0"/>
                <a:ea typeface="微軟正黑體" panose="020B0604030504040204" pitchFamily="34" charset="-120"/>
                <a:cs typeface="Times New Roman" panose="02020603050405020304" pitchFamily="18" charset="0"/>
              </a:rPr>
              <a:t>根據方塊的接口可以判斷事件是其他方塊的起點，而方法與設定屬性必須連接事件或是接續其他的方法或設定屬性方塊才能使用。</a:t>
            </a:r>
            <a:endParaRPr lang="zh-TW" altLang="zh-TW" b="1" kern="100" dirty="0">
              <a:effectLst/>
              <a:latin typeface="Calibri" panose="020F0502020204030204" pitchFamily="34"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434540367"/>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橢圓 2"/>
          <p:cNvSpPr/>
          <p:nvPr/>
        </p:nvSpPr>
        <p:spPr>
          <a:xfrm>
            <a:off x="2399294" y="1175079"/>
            <a:ext cx="4320000" cy="4320000"/>
          </a:xfrm>
          <a:prstGeom prst="ellipse">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橢圓 3"/>
          <p:cNvSpPr/>
          <p:nvPr/>
        </p:nvSpPr>
        <p:spPr>
          <a:xfrm>
            <a:off x="1846734" y="621482"/>
            <a:ext cx="5400000" cy="5400000"/>
          </a:xfrm>
          <a:prstGeom prst="ellipse">
            <a:avLst/>
          </a:prstGeom>
          <a:noFill/>
          <a:ln w="38100">
            <a:solidFill>
              <a:srgbClr val="0448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p:cNvSpPr/>
          <p:nvPr/>
        </p:nvSpPr>
        <p:spPr>
          <a:xfrm rot="5400000">
            <a:off x="8542640" y="3022383"/>
            <a:ext cx="6670155" cy="62539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6" name="矩形 5"/>
          <p:cNvSpPr/>
          <p:nvPr/>
        </p:nvSpPr>
        <p:spPr>
          <a:xfrm>
            <a:off x="11565021" y="6524548"/>
            <a:ext cx="625393"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7" name="矩形 6"/>
          <p:cNvSpPr/>
          <p:nvPr/>
        </p:nvSpPr>
        <p:spPr>
          <a:xfrm>
            <a:off x="1" y="6524548"/>
            <a:ext cx="10438041"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15547" y="6170613"/>
            <a:ext cx="740569"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標題 1"/>
          <p:cNvSpPr>
            <a:spLocks noGrp="1"/>
          </p:cNvSpPr>
          <p:nvPr>
            <p:ph type="title"/>
          </p:nvPr>
        </p:nvSpPr>
        <p:spPr>
          <a:xfrm>
            <a:off x="2638522" y="2273770"/>
            <a:ext cx="3816424" cy="2095423"/>
          </a:xfrm>
          <a:noFill/>
        </p:spPr>
        <p:txBody>
          <a:bodyPr wrap="square" lIns="100054" tIns="50027" rIns="100054" bIns="50027">
            <a:spAutoFit/>
          </a:bodyPr>
          <a:lstStyle/>
          <a:p>
            <a:pPr algn="ctr" defTabSz="1000536" eaLnBrk="1" hangingPunct="1"/>
            <a:r>
              <a:rPr lang="zh-TW" altLang="en-US" sz="7200" b="1" spc="328" dirty="0" smtClean="0">
                <a:solidFill>
                  <a:schemeClr val="bg1"/>
                </a:solidFill>
                <a:latin typeface="微软雅黑" panose="020B0503020204020204" pitchFamily="34" charset="-122"/>
                <a:ea typeface="微软雅黑" panose="020B0503020204020204" pitchFamily="34" charset="-122"/>
                <a:cs typeface="+mn-cs"/>
              </a:rPr>
              <a:t>常數與</a:t>
            </a:r>
            <a:r>
              <a:rPr lang="zh-TW" altLang="en-US" sz="7200" b="1" spc="328" dirty="0">
                <a:solidFill>
                  <a:schemeClr val="bg1"/>
                </a:solidFill>
                <a:latin typeface="微软雅黑" panose="020B0503020204020204" pitchFamily="34" charset="-122"/>
                <a:ea typeface="微软雅黑" panose="020B0503020204020204" pitchFamily="34" charset="-122"/>
                <a:cs typeface="+mn-cs"/>
              </a:rPr>
              <a:t>變數</a:t>
            </a:r>
          </a:p>
        </p:txBody>
      </p:sp>
    </p:spTree>
    <p:extLst>
      <p:ext uri="{BB962C8B-B14F-4D97-AF65-F5344CB8AC3E}">
        <p14:creationId xmlns:p14="http://schemas.microsoft.com/office/powerpoint/2010/main" val="4017286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02"/>
            <a:ext cx="12190413" cy="373149"/>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3" name="矩形 2"/>
          <p:cNvSpPr/>
          <p:nvPr/>
        </p:nvSpPr>
        <p:spPr>
          <a:xfrm>
            <a:off x="11565021" y="6524548"/>
            <a:ext cx="625393"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4" name="矩形 3"/>
          <p:cNvSpPr/>
          <p:nvPr/>
        </p:nvSpPr>
        <p:spPr>
          <a:xfrm>
            <a:off x="1" y="6524548"/>
            <a:ext cx="10438041"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15547" y="6170613"/>
            <a:ext cx="740569"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直線接點 5"/>
          <p:cNvCxnSpPr/>
          <p:nvPr/>
        </p:nvCxnSpPr>
        <p:spPr>
          <a:xfrm>
            <a:off x="-191068" y="1144702"/>
            <a:ext cx="1534060" cy="0"/>
          </a:xfrm>
          <a:prstGeom prst="line">
            <a:avLst/>
          </a:prstGeom>
          <a:ln w="76200">
            <a:solidFill>
              <a:srgbClr val="044875"/>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199870" y="436815"/>
            <a:ext cx="3656770" cy="707886"/>
          </a:xfrm>
          <a:prstGeom prst="rect">
            <a:avLst/>
          </a:prstGeom>
        </p:spPr>
        <p:txBody>
          <a:bodyPr wrap="none">
            <a:spAutoFit/>
          </a:bodyPr>
          <a:lstStyle/>
          <a:p>
            <a:pPr algn="just" eaLnBrk="0" hangingPunct="0">
              <a:spcAft>
                <a:spcPts val="0"/>
              </a:spcAft>
            </a:pPr>
            <a:r>
              <a:rPr lang="zh-TW" altLang="zh-TW" sz="4000" b="1" kern="100" dirty="0" smtClean="0">
                <a:latin typeface="微軟正黑體" panose="020B0604030504040204" pitchFamily="34" charset="-120"/>
                <a:ea typeface="微軟正黑體" panose="020B0604030504040204" pitchFamily="34" charset="-120"/>
              </a:rPr>
              <a:t>常</a:t>
            </a:r>
            <a:r>
              <a:rPr lang="zh-TW" altLang="zh-TW" sz="3200" b="1" kern="100" dirty="0" smtClean="0">
                <a:latin typeface="微軟正黑體" panose="020B0604030504040204" pitchFamily="34" charset="-120"/>
                <a:ea typeface="微軟正黑體" panose="020B0604030504040204" pitchFamily="34" charset="-120"/>
              </a:rPr>
              <a:t>數</a:t>
            </a:r>
            <a:r>
              <a:rPr lang="zh-TW" altLang="en-US" sz="3200" b="1" kern="100" dirty="0">
                <a:latin typeface="微軟正黑體" panose="020B0604030504040204" pitchFamily="34" charset="-120"/>
                <a:ea typeface="微軟正黑體" panose="020B0604030504040204" pitchFamily="34" charset="-120"/>
              </a:rPr>
              <a:t>（</a:t>
            </a:r>
            <a:r>
              <a:rPr lang="en-US" altLang="zh-TW" sz="3200" b="1" kern="100" dirty="0" smtClean="0">
                <a:latin typeface="微軟正黑體" panose="020B0604030504040204" pitchFamily="34" charset="-120"/>
                <a:ea typeface="微軟正黑體" panose="020B0604030504040204" pitchFamily="34" charset="-120"/>
              </a:rPr>
              <a:t>constant</a:t>
            </a:r>
            <a:r>
              <a:rPr lang="zh-TW" altLang="en-US" sz="3200" b="1" kern="100" dirty="0">
                <a:latin typeface="微軟正黑體" panose="020B0604030504040204" pitchFamily="34" charset="-120"/>
                <a:ea typeface="微軟正黑體" panose="020B0604030504040204" pitchFamily="34" charset="-120"/>
              </a:rPr>
              <a:t>）</a:t>
            </a:r>
            <a:endParaRPr lang="zh-TW" altLang="zh-TW" sz="4000" b="1" kern="100" dirty="0">
              <a:effectLst/>
              <a:latin typeface="微軟正黑體" panose="020B0604030504040204" pitchFamily="34" charset="-120"/>
              <a:ea typeface="微軟正黑體" panose="020B0604030504040204" pitchFamily="34" charset="-120"/>
            </a:endParaRPr>
          </a:p>
        </p:txBody>
      </p:sp>
      <p:sp>
        <p:nvSpPr>
          <p:cNvPr id="8" name="矩形 7"/>
          <p:cNvSpPr/>
          <p:nvPr/>
        </p:nvSpPr>
        <p:spPr>
          <a:xfrm>
            <a:off x="582837" y="1413570"/>
            <a:ext cx="10032710" cy="400110"/>
          </a:xfrm>
          <a:prstGeom prst="rect">
            <a:avLst/>
          </a:prstGeom>
        </p:spPr>
        <p:txBody>
          <a:bodyPr wrap="square">
            <a:spAutoFit/>
          </a:bodyPr>
          <a:lstStyle/>
          <a:p>
            <a:pPr algn="just" eaLnBrk="0" hangingPunct="0">
              <a:spcAft>
                <a:spcPts val="0"/>
              </a:spcAft>
            </a:pPr>
            <a:r>
              <a:rPr lang="zh-TW" altLang="zh-TW" b="1" kern="100" dirty="0">
                <a:latin typeface="Times New Roman" panose="02020603050405020304" pitchFamily="18" charset="0"/>
                <a:ea typeface="微軟正黑體" panose="020B0604030504040204" pitchFamily="34" charset="-120"/>
                <a:cs typeface="Times New Roman" panose="02020603050405020304" pitchFamily="18" charset="0"/>
              </a:rPr>
              <a:t>常數在建立時就設定其初始值，此常數不能在程式中加以改變。例如：圓周率。</a:t>
            </a:r>
            <a:endParaRPr lang="zh-TW" altLang="zh-TW" b="1" kern="100" dirty="0">
              <a:effectLst/>
              <a:latin typeface="Calibri" panose="020F0502020204030204" pitchFamily="34" charset="0"/>
              <a:ea typeface="微軟正黑體" panose="020B0604030504040204" pitchFamily="34" charset="-120"/>
              <a:cs typeface="Times New Roman" panose="02020603050405020304" pitchFamily="18" charset="0"/>
            </a:endParaRPr>
          </a:p>
        </p:txBody>
      </p:sp>
      <p:cxnSp>
        <p:nvCxnSpPr>
          <p:cNvPr id="14" name="直線接點 13"/>
          <p:cNvCxnSpPr/>
          <p:nvPr/>
        </p:nvCxnSpPr>
        <p:spPr>
          <a:xfrm>
            <a:off x="-169490" y="2769528"/>
            <a:ext cx="1534060" cy="0"/>
          </a:xfrm>
          <a:prstGeom prst="line">
            <a:avLst/>
          </a:prstGeom>
          <a:ln w="76200">
            <a:solidFill>
              <a:srgbClr val="044875"/>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204944" y="2061642"/>
            <a:ext cx="1928733" cy="707886"/>
          </a:xfrm>
          <a:prstGeom prst="rect">
            <a:avLst/>
          </a:prstGeom>
        </p:spPr>
        <p:txBody>
          <a:bodyPr wrap="none">
            <a:spAutoFit/>
          </a:bodyPr>
          <a:lstStyle/>
          <a:p>
            <a:pPr algn="just" eaLnBrk="0" hangingPunct="0">
              <a:spcAft>
                <a:spcPts val="0"/>
              </a:spcAft>
            </a:pPr>
            <a:r>
              <a:rPr lang="zh-TW" altLang="zh-TW" sz="4000" b="1" kern="100" dirty="0">
                <a:solidFill>
                  <a:srgbClr val="C00000"/>
                </a:solidFill>
                <a:latin typeface="Times New Roman" panose="02020603050405020304" pitchFamily="18" charset="0"/>
                <a:ea typeface="微軟正黑體" panose="020B0604030504040204" pitchFamily="34" charset="-120"/>
              </a:rPr>
              <a:t>數</a:t>
            </a:r>
            <a:r>
              <a:rPr lang="zh-TW" altLang="zh-TW" sz="3200" b="1" kern="100" dirty="0">
                <a:solidFill>
                  <a:srgbClr val="C00000"/>
                </a:solidFill>
                <a:latin typeface="Times New Roman" panose="02020603050405020304" pitchFamily="18" charset="0"/>
                <a:ea typeface="微軟正黑體" panose="020B0604030504040204" pitchFamily="34" charset="-120"/>
              </a:rPr>
              <a:t>值常數</a:t>
            </a:r>
            <a:endParaRPr lang="zh-TW" altLang="zh-TW" sz="3200" b="1" kern="100" dirty="0">
              <a:solidFill>
                <a:srgbClr val="C00000"/>
              </a:solidFill>
              <a:effectLst/>
              <a:latin typeface="Times New Roman" panose="02020603050405020304" pitchFamily="18" charset="0"/>
              <a:ea typeface="微軟正黑體" panose="020B0604030504040204" pitchFamily="34" charset="-120"/>
            </a:endParaRPr>
          </a:p>
        </p:txBody>
      </p:sp>
      <p:sp>
        <p:nvSpPr>
          <p:cNvPr id="16" name="矩形 15"/>
          <p:cNvSpPr/>
          <p:nvPr/>
        </p:nvSpPr>
        <p:spPr>
          <a:xfrm>
            <a:off x="582837" y="2907680"/>
            <a:ext cx="4288233" cy="1323439"/>
          </a:xfrm>
          <a:prstGeom prst="rect">
            <a:avLst/>
          </a:prstGeom>
        </p:spPr>
        <p:txBody>
          <a:bodyPr wrap="square">
            <a:spAutoFit/>
          </a:bodyPr>
          <a:lstStyle/>
          <a:p>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用來儲存數字的常數</a:t>
            </a:r>
            <a:r>
              <a:rPr lang="zh-TW" altLang="zh-TW" b="1"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b="1"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indent="457200"/>
            <a:endParaRPr lang="en-US" altLang="zh-TW" b="1" dirty="0" smtClean="0">
              <a:latin typeface="微軟正黑體" panose="020B0604030504040204" pitchFamily="34" charset="-120"/>
              <a:ea typeface="微軟正黑體" panose="020B0604030504040204" pitchFamily="34" charset="-120"/>
              <a:cs typeface="Times New Roman" panose="02020603050405020304" pitchFamily="18" charset="0"/>
            </a:endParaRPr>
          </a:p>
          <a:p>
            <a:r>
              <a:rPr lang="zh-TW" altLang="zh-TW" b="1" dirty="0">
                <a:latin typeface="微軟正黑體" panose="020B0604030504040204" pitchFamily="34" charset="-120"/>
                <a:ea typeface="微軟正黑體" panose="020B0604030504040204" pitchFamily="34" charset="-120"/>
              </a:rPr>
              <a:t>點選內建</a:t>
            </a:r>
            <a:r>
              <a:rPr lang="zh-TW" altLang="zh-TW" b="1" dirty="0" smtClean="0">
                <a:latin typeface="微軟正黑體" panose="020B0604030504040204" pitchFamily="34" charset="-120"/>
                <a:ea typeface="微軟正黑體" panose="020B0604030504040204" pitchFamily="34" charset="-120"/>
              </a:rPr>
              <a:t>方塊</a:t>
            </a:r>
            <a:r>
              <a:rPr lang="zh-TW" altLang="en-US" b="1" dirty="0">
                <a:latin typeface="微軟正黑體" panose="020B0604030504040204" pitchFamily="34" charset="-120"/>
                <a:ea typeface="微軟正黑體" panose="020B0604030504040204" pitchFamily="34" charset="-120"/>
              </a:rPr>
              <a:t>（</a:t>
            </a:r>
            <a:r>
              <a:rPr lang="en-US" altLang="zh-TW" b="1" dirty="0" smtClean="0">
                <a:latin typeface="微軟正黑體" panose="020B0604030504040204" pitchFamily="34" charset="-120"/>
                <a:ea typeface="微軟正黑體" panose="020B0604030504040204" pitchFamily="34" charset="-120"/>
              </a:rPr>
              <a:t>Blocks</a:t>
            </a:r>
            <a:r>
              <a:rPr lang="zh-TW" altLang="en-US" b="1" dirty="0">
                <a:latin typeface="微軟正黑體" panose="020B0604030504040204" pitchFamily="34" charset="-120"/>
                <a:ea typeface="微軟正黑體" panose="020B0604030504040204" pitchFamily="34" charset="-120"/>
              </a:rPr>
              <a:t>）</a:t>
            </a:r>
            <a:r>
              <a:rPr lang="zh-TW" altLang="zh-TW" b="1" dirty="0" smtClean="0">
                <a:latin typeface="微軟正黑體" panose="020B0604030504040204" pitchFamily="34" charset="-120"/>
                <a:ea typeface="微軟正黑體" panose="020B0604030504040204" pitchFamily="34" charset="-120"/>
              </a:rPr>
              <a:t>項目</a:t>
            </a:r>
            <a:r>
              <a:rPr lang="zh-TW" altLang="zh-TW" b="1" dirty="0">
                <a:latin typeface="微軟正黑體" panose="020B0604030504040204" pitchFamily="34" charset="-120"/>
                <a:ea typeface="微軟正黑體" panose="020B0604030504040204" pitchFamily="34" charset="-120"/>
              </a:rPr>
              <a:t>點選</a:t>
            </a:r>
            <a:r>
              <a:rPr lang="zh-TW" altLang="zh-TW" b="1" dirty="0" smtClean="0">
                <a:latin typeface="微軟正黑體" panose="020B0604030504040204" pitchFamily="34" charset="-120"/>
                <a:ea typeface="微軟正黑體" panose="020B0604030504040204" pitchFamily="34" charset="-120"/>
              </a:rPr>
              <a:t>數學</a:t>
            </a:r>
            <a:r>
              <a:rPr lang="zh-TW" altLang="en-US" b="1" dirty="0">
                <a:latin typeface="微軟正黑體" panose="020B0604030504040204" pitchFamily="34" charset="-120"/>
                <a:ea typeface="微軟正黑體" panose="020B0604030504040204" pitchFamily="34" charset="-120"/>
              </a:rPr>
              <a:t>（</a:t>
            </a:r>
            <a:r>
              <a:rPr lang="en-US" altLang="zh-TW" b="1" dirty="0" smtClean="0">
                <a:latin typeface="微軟正黑體" panose="020B0604030504040204" pitchFamily="34" charset="-120"/>
                <a:ea typeface="微軟正黑體" panose="020B0604030504040204" pitchFamily="34" charset="-120"/>
              </a:rPr>
              <a:t>Math</a:t>
            </a:r>
            <a:r>
              <a:rPr lang="zh-TW" altLang="en-US" b="1" dirty="0">
                <a:latin typeface="微軟正黑體" panose="020B0604030504040204" pitchFamily="34" charset="-120"/>
                <a:ea typeface="微軟正黑體" panose="020B0604030504040204" pitchFamily="34" charset="-120"/>
              </a:rPr>
              <a:t>）</a:t>
            </a:r>
            <a:r>
              <a:rPr lang="zh-TW" altLang="zh-TW" b="1" dirty="0" smtClean="0">
                <a:latin typeface="微軟正黑體" panose="020B0604030504040204" pitchFamily="34" charset="-120"/>
                <a:ea typeface="微軟正黑體" panose="020B0604030504040204" pitchFamily="34" charset="-120"/>
              </a:rPr>
              <a:t>，</a:t>
            </a:r>
            <a:r>
              <a:rPr lang="zh-TW" altLang="zh-TW" b="1" dirty="0">
                <a:latin typeface="微軟正黑體" panose="020B0604030504040204" pitchFamily="34" charset="-120"/>
                <a:ea typeface="微軟正黑體" panose="020B0604030504040204" pitchFamily="34" charset="-120"/>
              </a:rPr>
              <a:t>選擇數值方塊。</a:t>
            </a:r>
            <a:endParaRPr lang="zh-TW" altLang="en-US" b="1" dirty="0">
              <a:latin typeface="微軟正黑體" panose="020B0604030504040204" pitchFamily="34" charset="-120"/>
              <a:ea typeface="微軟正黑體" panose="020B0604030504040204" pitchFamily="34" charset="-120"/>
            </a:endParaRPr>
          </a:p>
        </p:txBody>
      </p:sp>
      <p:pic>
        <p:nvPicPr>
          <p:cNvPr id="17" name="圖片 16"/>
          <p:cNvPicPr/>
          <p:nvPr/>
        </p:nvPicPr>
        <p:blipFill rotWithShape="1">
          <a:blip r:embed="rId3" cstate="print">
            <a:extLst>
              <a:ext uri="{28A0092B-C50C-407E-A947-70E740481C1C}">
                <a14:useLocalDpi xmlns:a14="http://schemas.microsoft.com/office/drawing/2010/main" val="0"/>
              </a:ext>
            </a:extLst>
          </a:blip>
          <a:srcRect r="4834" b="51227"/>
          <a:stretch/>
        </p:blipFill>
        <p:spPr bwMode="auto">
          <a:xfrm>
            <a:off x="717674" y="4275832"/>
            <a:ext cx="3289300" cy="1746250"/>
          </a:xfrm>
          <a:prstGeom prst="rect">
            <a:avLst/>
          </a:prstGeom>
          <a:noFill/>
          <a:ln>
            <a:noFill/>
          </a:ln>
          <a:extLst>
            <a:ext uri="{53640926-AAD7-44D8-BBD7-CCE9431645EC}">
              <a14:shadowObscured xmlns:a14="http://schemas.microsoft.com/office/drawing/2010/main"/>
            </a:ext>
          </a:extLst>
        </p:spPr>
      </p:pic>
      <p:sp>
        <p:nvSpPr>
          <p:cNvPr id="19" name="等腰三角形 18"/>
          <p:cNvSpPr/>
          <p:nvPr/>
        </p:nvSpPr>
        <p:spPr>
          <a:xfrm rot="10800000">
            <a:off x="381540" y="3620813"/>
            <a:ext cx="216000" cy="216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Rectangle 2"/>
          <p:cNvSpPr>
            <a:spLocks noChangeArrowheads="1"/>
          </p:cNvSpPr>
          <p:nvPr/>
        </p:nvSpPr>
        <p:spPr bwMode="auto">
          <a:xfrm>
            <a:off x="5901142" y="3467537"/>
            <a:ext cx="564085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數值常數在設定前，預設值為</a:t>
            </a:r>
            <a:r>
              <a:rPr lang="en-US" altLang="zh-TW" b="1" dirty="0" smtClean="0">
                <a:latin typeface="微軟正黑體" panose="020B0604030504040204" pitchFamily="34" charset="-120"/>
                <a:ea typeface="微軟正黑體" panose="020B0604030504040204" pitchFamily="34" charset="-120"/>
                <a:cs typeface="Times New Roman" panose="02020603050405020304" pitchFamily="18" charset="0"/>
              </a:rPr>
              <a:t>0</a:t>
            </a:r>
            <a:r>
              <a:rPr lang="zh-TW" altLang="en-US" b="1" dirty="0" smtClean="0">
                <a:latin typeface="微軟正黑體" panose="020B0604030504040204" pitchFamily="34" charset="-120"/>
                <a:ea typeface="微軟正黑體" panose="020B0604030504040204" pitchFamily="34" charset="-120"/>
                <a:cs typeface="Times New Roman" panose="02020603050405020304" pitchFamily="18" charset="0"/>
              </a:rPr>
              <a:t>。若要</a:t>
            </a:r>
            <a:r>
              <a:rPr lang="zh-TW" altLang="en-US" b="1" dirty="0">
                <a:latin typeface="微軟正黑體" panose="020B0604030504040204" pitchFamily="34" charset="-120"/>
                <a:ea typeface="微軟正黑體" panose="020B0604030504040204" pitchFamily="34" charset="-120"/>
                <a:cs typeface="Times New Roman" panose="02020603050405020304" pitchFamily="18" charset="0"/>
              </a:rPr>
              <a:t>改變數值常數為</a:t>
            </a:r>
            <a:r>
              <a:rPr lang="en-US" altLang="zh-TW" b="1" dirty="0">
                <a:latin typeface="微軟正黑體" panose="020B0604030504040204" pitchFamily="34" charset="-120"/>
                <a:ea typeface="微軟正黑體" panose="020B0604030504040204" pitchFamily="34" charset="-120"/>
                <a:cs typeface="Times New Roman" panose="02020603050405020304" pitchFamily="18" charset="0"/>
              </a:rPr>
              <a:t>10</a:t>
            </a:r>
            <a:r>
              <a:rPr lang="zh-TW" altLang="en-US" b="1" dirty="0">
                <a:latin typeface="微軟正黑體" panose="020B0604030504040204" pitchFamily="34" charset="-120"/>
                <a:ea typeface="微軟正黑體" panose="020B0604030504040204" pitchFamily="34" charset="-120"/>
                <a:cs typeface="Times New Roman" panose="02020603050405020304" pitchFamily="18" charset="0"/>
              </a:rPr>
              <a:t>直接把預設值</a:t>
            </a:r>
            <a:r>
              <a:rPr lang="en-US" altLang="zh-TW" b="1" dirty="0">
                <a:latin typeface="微軟正黑體" panose="020B0604030504040204" pitchFamily="34" charset="-120"/>
                <a:ea typeface="微軟正黑體" panose="020B0604030504040204" pitchFamily="34" charset="-120"/>
                <a:cs typeface="Times New Roman" panose="02020603050405020304" pitchFamily="18" charset="0"/>
              </a:rPr>
              <a:t>0</a:t>
            </a:r>
            <a:r>
              <a:rPr lang="zh-TW" altLang="en-US" b="1" dirty="0">
                <a:latin typeface="微軟正黑體" panose="020B0604030504040204" pitchFamily="34" charset="-120"/>
                <a:ea typeface="微軟正黑體" panose="020B0604030504040204" pitchFamily="34" charset="-120"/>
                <a:cs typeface="Times New Roman" panose="02020603050405020304" pitchFamily="18" charset="0"/>
              </a:rPr>
              <a:t>改為</a:t>
            </a:r>
            <a:r>
              <a:rPr lang="en-US" altLang="zh-TW" b="1" dirty="0">
                <a:latin typeface="微軟正黑體" panose="020B0604030504040204" pitchFamily="34" charset="-120"/>
                <a:ea typeface="微軟正黑體" panose="020B0604030504040204" pitchFamily="34" charset="-120"/>
                <a:cs typeface="Times New Roman" panose="02020603050405020304" pitchFamily="18" charset="0"/>
              </a:rPr>
              <a:t>10</a:t>
            </a:r>
            <a:r>
              <a:rPr lang="zh-TW" altLang="en-US" b="1" dirty="0">
                <a:latin typeface="微軟正黑體" panose="020B0604030504040204" pitchFamily="34" charset="-120"/>
                <a:ea typeface="微軟正黑體" panose="020B0604030504040204" pitchFamily="34" charset="-120"/>
                <a:cs typeface="Times New Roman" panose="02020603050405020304" pitchFamily="18" charset="0"/>
              </a:rPr>
              <a:t>即可</a:t>
            </a:r>
            <a:r>
              <a:rPr lang="zh-TW" altLang="en-US" b="1"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b="1"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fontAlgn="base">
              <a:spcBef>
                <a:spcPct val="0"/>
              </a:spcBef>
              <a:spcAft>
                <a:spcPct val="0"/>
              </a:spcAft>
            </a:pPr>
            <a:endPar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endParaRPr>
          </a:p>
          <a:p>
            <a:pPr fontAlgn="base">
              <a:spcBef>
                <a:spcPct val="0"/>
              </a:spcBef>
              <a:spcAft>
                <a:spcPct val="0"/>
              </a:spcAft>
            </a:pPr>
            <a:endParaRPr lang="en-US"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fontAlgn="base">
              <a:spcBef>
                <a:spcPct val="0"/>
              </a:spcBef>
              <a:spcAft>
                <a:spcPct val="0"/>
              </a:spcAft>
            </a:pPr>
            <a:endPar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endParaRPr>
          </a:p>
          <a:p>
            <a:pPr fontAlgn="base">
              <a:spcBef>
                <a:spcPct val="0"/>
              </a:spcBef>
              <a:spcAft>
                <a:spcPct val="0"/>
              </a:spcAft>
            </a:pPr>
            <a:endParaRPr lang="en-US"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fontAlgn="base">
              <a:spcBef>
                <a:spcPct val="0"/>
              </a:spcBef>
              <a:spcAft>
                <a:spcPct val="0"/>
              </a:spcAft>
            </a:pPr>
            <a:r>
              <a:rPr lang="zh-TW"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若</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在數值常數中輸入文字則會被視為無效輸入其值會還原為預設值</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0</a:t>
            </a:r>
            <a:r>
              <a:rPr lang="zh-TW"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b="1" dirty="0" smtClean="0">
                <a:latin typeface="微軟正黑體" panose="020B0604030504040204" pitchFamily="34" charset="-120"/>
                <a:ea typeface="微軟正黑體" panose="020B0604030504040204" pitchFamily="34" charset="-120"/>
                <a:cs typeface="Times New Roman" panose="02020603050405020304" pitchFamily="18" charset="0"/>
              </a:rPr>
              <a:t> </a:t>
            </a:r>
            <a:endParaRPr lang="zh-TW" altLang="en-US"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pic>
        <p:nvPicPr>
          <p:cNvPr id="6145" name="圖片 48"/>
          <p:cNvPicPr>
            <a:picLocks noChangeAspect="1" noChangeArrowheads="1"/>
          </p:cNvPicPr>
          <p:nvPr/>
        </p:nvPicPr>
        <p:blipFill>
          <a:blip r:embed="rId4">
            <a:extLst>
              <a:ext uri="{28A0092B-C50C-407E-A947-70E740481C1C}">
                <a14:useLocalDpi xmlns:a14="http://schemas.microsoft.com/office/drawing/2010/main" val="0"/>
              </a:ext>
            </a:extLst>
          </a:blip>
          <a:srcRect l="15222" t="20174" r="18176" b="36552"/>
          <a:stretch>
            <a:fillRect/>
          </a:stretch>
        </p:blipFill>
        <p:spPr bwMode="auto">
          <a:xfrm>
            <a:off x="9060791" y="4302159"/>
            <a:ext cx="1442994" cy="464268"/>
          </a:xfrm>
          <a:prstGeom prst="rect">
            <a:avLst/>
          </a:prstGeom>
          <a:noFill/>
          <a:extLst>
            <a:ext uri="{909E8E84-426E-40DD-AFC4-6F175D3DCCD1}">
              <a14:hiddenFill xmlns:a14="http://schemas.microsoft.com/office/drawing/2010/main">
                <a:solidFill>
                  <a:srgbClr val="FFFFFF"/>
                </a:solidFill>
              </a14:hiddenFill>
            </a:ext>
          </a:extLst>
        </p:spPr>
      </p:pic>
      <p:pic>
        <p:nvPicPr>
          <p:cNvPr id="26" name="圖片 25"/>
          <p:cNvPicPr/>
          <p:nvPr/>
        </p:nvPicPr>
        <p:blipFill rotWithShape="1">
          <a:blip r:embed="rId5">
            <a:extLst>
              <a:ext uri="{28A0092B-C50C-407E-A947-70E740481C1C}">
                <a14:useLocalDpi xmlns:a14="http://schemas.microsoft.com/office/drawing/2010/main" val="0"/>
              </a:ext>
            </a:extLst>
          </a:blip>
          <a:srcRect l="14831" t="22209" r="25878" b="35955"/>
          <a:stretch/>
        </p:blipFill>
        <p:spPr bwMode="auto">
          <a:xfrm>
            <a:off x="6095207" y="4285597"/>
            <a:ext cx="1687394" cy="497391"/>
          </a:xfrm>
          <a:prstGeom prst="rect">
            <a:avLst/>
          </a:prstGeom>
          <a:noFill/>
          <a:ln>
            <a:noFill/>
          </a:ln>
          <a:extLst>
            <a:ext uri="{53640926-AAD7-44D8-BBD7-CCE9431645EC}">
              <a14:shadowObscured xmlns:a14="http://schemas.microsoft.com/office/drawing/2010/main"/>
            </a:ext>
          </a:extLst>
        </p:spPr>
      </p:pic>
      <p:sp>
        <p:nvSpPr>
          <p:cNvPr id="27" name="等腰三角形 26"/>
          <p:cNvSpPr/>
          <p:nvPr/>
        </p:nvSpPr>
        <p:spPr>
          <a:xfrm rot="10800000">
            <a:off x="5599192" y="3620638"/>
            <a:ext cx="216000" cy="216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8" name="直線單箭頭接點 27"/>
          <p:cNvCxnSpPr>
            <a:stCxn id="26" idx="3"/>
            <a:endCxn id="6145" idx="1"/>
          </p:cNvCxnSpPr>
          <p:nvPr/>
        </p:nvCxnSpPr>
        <p:spPr>
          <a:xfrm>
            <a:off x="7782601" y="4534293"/>
            <a:ext cx="127819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2133600" y="4486275"/>
            <a:ext cx="361206" cy="2667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203112872"/>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02"/>
            <a:ext cx="12190413" cy="373149"/>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3" name="矩形 2"/>
          <p:cNvSpPr/>
          <p:nvPr/>
        </p:nvSpPr>
        <p:spPr>
          <a:xfrm>
            <a:off x="11565021" y="6524548"/>
            <a:ext cx="625393"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4" name="矩形 3"/>
          <p:cNvSpPr/>
          <p:nvPr/>
        </p:nvSpPr>
        <p:spPr>
          <a:xfrm>
            <a:off x="1" y="6524548"/>
            <a:ext cx="10438041"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15547" y="6170613"/>
            <a:ext cx="740569"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直線接點 5"/>
          <p:cNvCxnSpPr/>
          <p:nvPr/>
        </p:nvCxnSpPr>
        <p:spPr>
          <a:xfrm>
            <a:off x="-191068" y="1144702"/>
            <a:ext cx="1534060" cy="0"/>
          </a:xfrm>
          <a:prstGeom prst="line">
            <a:avLst/>
          </a:prstGeom>
          <a:ln w="76200">
            <a:solidFill>
              <a:srgbClr val="044875"/>
            </a:solidFill>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a:xfrm>
            <a:off x="-169490" y="5157986"/>
            <a:ext cx="1534060" cy="0"/>
          </a:xfrm>
          <a:prstGeom prst="line">
            <a:avLst/>
          </a:prstGeom>
          <a:ln w="76200">
            <a:solidFill>
              <a:srgbClr val="044875"/>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204945" y="4450100"/>
            <a:ext cx="1928733" cy="707886"/>
          </a:xfrm>
          <a:prstGeom prst="rect">
            <a:avLst/>
          </a:prstGeom>
        </p:spPr>
        <p:txBody>
          <a:bodyPr wrap="none">
            <a:spAutoFit/>
          </a:bodyPr>
          <a:lstStyle/>
          <a:p>
            <a:pPr algn="just" eaLnBrk="0" hangingPunct="0">
              <a:spcAft>
                <a:spcPts val="0"/>
              </a:spcAft>
            </a:pPr>
            <a:r>
              <a:rPr lang="zh-TW" altLang="en-US" sz="4000" b="1" kern="100" dirty="0" smtClean="0">
                <a:solidFill>
                  <a:srgbClr val="C00000"/>
                </a:solidFill>
                <a:latin typeface="Times New Roman" panose="02020603050405020304" pitchFamily="18" charset="0"/>
                <a:ea typeface="微軟正黑體" panose="020B0604030504040204" pitchFamily="34" charset="-120"/>
              </a:rPr>
              <a:t>邏</a:t>
            </a:r>
            <a:r>
              <a:rPr lang="zh-TW" altLang="en-US" sz="3200" b="1" kern="100" dirty="0" smtClean="0">
                <a:solidFill>
                  <a:srgbClr val="C00000"/>
                </a:solidFill>
                <a:latin typeface="Times New Roman" panose="02020603050405020304" pitchFamily="18" charset="0"/>
                <a:ea typeface="微軟正黑體" panose="020B0604030504040204" pitchFamily="34" charset="-120"/>
              </a:rPr>
              <a:t>輯</a:t>
            </a:r>
            <a:r>
              <a:rPr lang="zh-TW" altLang="zh-TW" sz="3200" b="1" kern="100" dirty="0" smtClean="0">
                <a:solidFill>
                  <a:srgbClr val="C00000"/>
                </a:solidFill>
                <a:latin typeface="Times New Roman" panose="02020603050405020304" pitchFamily="18" charset="0"/>
                <a:ea typeface="微軟正黑體" panose="020B0604030504040204" pitchFamily="34" charset="-120"/>
              </a:rPr>
              <a:t>常數</a:t>
            </a:r>
            <a:endParaRPr lang="zh-TW" altLang="zh-TW" sz="3200" b="1" kern="100" dirty="0">
              <a:solidFill>
                <a:srgbClr val="C00000"/>
              </a:solidFill>
              <a:effectLst/>
              <a:latin typeface="Times New Roman" panose="02020603050405020304" pitchFamily="18" charset="0"/>
              <a:ea typeface="微軟正黑體" panose="020B0604030504040204" pitchFamily="34" charset="-120"/>
            </a:endParaRPr>
          </a:p>
        </p:txBody>
      </p:sp>
      <p:sp>
        <p:nvSpPr>
          <p:cNvPr id="19" name="等腰三角形 18"/>
          <p:cNvSpPr/>
          <p:nvPr/>
        </p:nvSpPr>
        <p:spPr>
          <a:xfrm rot="10800000">
            <a:off x="359962" y="1785292"/>
            <a:ext cx="216000" cy="216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等腰三角形 26"/>
          <p:cNvSpPr/>
          <p:nvPr/>
        </p:nvSpPr>
        <p:spPr>
          <a:xfrm rot="10800000">
            <a:off x="6818079" y="1652517"/>
            <a:ext cx="216000" cy="216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204943" y="436816"/>
            <a:ext cx="1928733" cy="707886"/>
          </a:xfrm>
          <a:prstGeom prst="rect">
            <a:avLst/>
          </a:prstGeom>
        </p:spPr>
        <p:txBody>
          <a:bodyPr wrap="none">
            <a:spAutoFit/>
          </a:bodyPr>
          <a:lstStyle/>
          <a:p>
            <a:pPr algn="just" eaLnBrk="0" hangingPunct="0">
              <a:spcAft>
                <a:spcPts val="0"/>
              </a:spcAft>
            </a:pPr>
            <a:r>
              <a:rPr lang="zh-TW" altLang="zh-TW" sz="4000" b="1" kern="100" dirty="0">
                <a:solidFill>
                  <a:srgbClr val="C00000"/>
                </a:solidFill>
                <a:latin typeface="Times New Roman" panose="02020603050405020304" pitchFamily="18" charset="0"/>
                <a:ea typeface="微軟正黑體" panose="020B0604030504040204" pitchFamily="34" charset="-120"/>
              </a:rPr>
              <a:t>字</a:t>
            </a:r>
            <a:r>
              <a:rPr lang="zh-TW" altLang="zh-TW" sz="3200" b="1" kern="100" dirty="0">
                <a:solidFill>
                  <a:srgbClr val="C00000"/>
                </a:solidFill>
                <a:latin typeface="Times New Roman" panose="02020603050405020304" pitchFamily="18" charset="0"/>
                <a:ea typeface="微軟正黑體" panose="020B0604030504040204" pitchFamily="34" charset="-120"/>
              </a:rPr>
              <a:t>串常數</a:t>
            </a:r>
            <a:endParaRPr lang="zh-TW" altLang="zh-TW" sz="3200" b="1" kern="100" dirty="0">
              <a:solidFill>
                <a:srgbClr val="C00000"/>
              </a:solidFill>
              <a:effectLst/>
              <a:latin typeface="Times New Roman" panose="02020603050405020304" pitchFamily="18" charset="0"/>
              <a:ea typeface="微軟正黑體" panose="020B0604030504040204" pitchFamily="34" charset="-120"/>
            </a:endParaRPr>
          </a:p>
        </p:txBody>
      </p:sp>
      <p:sp>
        <p:nvSpPr>
          <p:cNvPr id="11" name="矩形 10"/>
          <p:cNvSpPr/>
          <p:nvPr/>
        </p:nvSpPr>
        <p:spPr>
          <a:xfrm>
            <a:off x="575962" y="1278077"/>
            <a:ext cx="2749471" cy="400110"/>
          </a:xfrm>
          <a:prstGeom prst="rect">
            <a:avLst/>
          </a:prstGeom>
        </p:spPr>
        <p:txBody>
          <a:bodyPr wrap="none">
            <a:spAutoFit/>
          </a:bodyPr>
          <a:lstStyle/>
          <a:p>
            <a:pPr algn="just" eaLnBrk="0" hangingPunct="0">
              <a:spcAft>
                <a:spcPts val="0"/>
              </a:spcAft>
            </a:pPr>
            <a:r>
              <a:rPr lang="zh-TW" altLang="zh-TW" b="1" kern="100" smtClean="0">
                <a:latin typeface="Times New Roman" panose="02020603050405020304" pitchFamily="18" charset="0"/>
                <a:ea typeface="微軟正黑體" panose="020B0604030504040204" pitchFamily="34" charset="-120"/>
                <a:cs typeface="Times New Roman" panose="02020603050405020304" pitchFamily="18" charset="0"/>
              </a:rPr>
              <a:t>用來儲存文字的常數。</a:t>
            </a:r>
            <a:endParaRPr lang="zh-TW" altLang="zh-TW" b="1" kern="100" dirty="0">
              <a:effectLst/>
              <a:latin typeface="Calibri" panose="020F0502020204030204" pitchFamily="34" charset="0"/>
              <a:ea typeface="微軟正黑體" panose="020B0604030504040204" pitchFamily="34" charset="-120"/>
              <a:cs typeface="Times New Roman" panose="02020603050405020304" pitchFamily="18" charset="0"/>
            </a:endParaRPr>
          </a:p>
        </p:txBody>
      </p:sp>
      <p:sp>
        <p:nvSpPr>
          <p:cNvPr id="12" name="矩形 11"/>
          <p:cNvSpPr/>
          <p:nvPr/>
        </p:nvSpPr>
        <p:spPr>
          <a:xfrm>
            <a:off x="597541" y="1696786"/>
            <a:ext cx="5857706" cy="707886"/>
          </a:xfrm>
          <a:prstGeom prst="rect">
            <a:avLst/>
          </a:prstGeom>
        </p:spPr>
        <p:txBody>
          <a:bodyPr wrap="square">
            <a:spAutoFit/>
          </a:bodyPr>
          <a:lstStyle/>
          <a:p>
            <a:pPr algn="just" eaLnBrk="0" hangingPunct="0">
              <a:spcAft>
                <a:spcPts val="0"/>
              </a:spcAft>
            </a:pP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點選內建</a:t>
            </a:r>
            <a:r>
              <a:rPr lang="zh-TW"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方塊</a:t>
            </a:r>
            <a:r>
              <a:rPr lang="zh-TW" altLang="en-US" b="1"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Blocks</a:t>
            </a:r>
            <a:r>
              <a:rPr lang="zh-TW" altLang="en-US" b="1"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項目</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點選</a:t>
            </a:r>
            <a:r>
              <a:rPr lang="zh-TW"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文字</a:t>
            </a:r>
            <a:r>
              <a:rPr lang="zh-TW" altLang="en-US" b="1"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Text</a:t>
            </a:r>
            <a:r>
              <a:rPr lang="zh-TW" altLang="en-US" b="1"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選擇字串方塊。</a:t>
            </a:r>
            <a:endParaRPr lang="zh-TW" altLang="zh-TW"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pic>
        <p:nvPicPr>
          <p:cNvPr id="31" name="圖片 30"/>
          <p:cNvPicPr/>
          <p:nvPr/>
        </p:nvPicPr>
        <p:blipFill rotWithShape="1">
          <a:blip r:embed="rId3" cstate="print">
            <a:extLst>
              <a:ext uri="{28A0092B-C50C-407E-A947-70E740481C1C}">
                <a14:useLocalDpi xmlns:a14="http://schemas.microsoft.com/office/drawing/2010/main" val="0"/>
              </a:ext>
            </a:extLst>
          </a:blip>
          <a:srcRect r="18106" b="50799"/>
          <a:stretch/>
        </p:blipFill>
        <p:spPr bwMode="auto">
          <a:xfrm>
            <a:off x="980319" y="2434679"/>
            <a:ext cx="2857863" cy="1674223"/>
          </a:xfrm>
          <a:prstGeom prst="rect">
            <a:avLst/>
          </a:prstGeom>
          <a:noFill/>
          <a:ln>
            <a:noFill/>
          </a:ln>
          <a:extLst>
            <a:ext uri="{53640926-AAD7-44D8-BBD7-CCE9431645EC}">
              <a14:shadowObscured xmlns:a14="http://schemas.microsoft.com/office/drawing/2010/main"/>
            </a:ext>
          </a:extLst>
        </p:spPr>
      </p:pic>
      <p:pic>
        <p:nvPicPr>
          <p:cNvPr id="7170" name="圖片 2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88524" y="3181360"/>
            <a:ext cx="1619250" cy="571500"/>
          </a:xfrm>
          <a:prstGeom prst="rect">
            <a:avLst/>
          </a:prstGeom>
          <a:noFill/>
          <a:extLst>
            <a:ext uri="{909E8E84-426E-40DD-AFC4-6F175D3DCCD1}">
              <a14:hiddenFill xmlns:a14="http://schemas.microsoft.com/office/drawing/2010/main">
                <a:solidFill>
                  <a:srgbClr val="FFFFFF"/>
                </a:solidFill>
              </a14:hiddenFill>
            </a:ext>
          </a:extLst>
        </p:spPr>
      </p:pic>
      <p:pic>
        <p:nvPicPr>
          <p:cNvPr id="7169" name="圖片 203"/>
          <p:cNvPicPr>
            <a:picLocks noChangeAspect="1" noChangeArrowheads="1"/>
          </p:cNvPicPr>
          <p:nvPr/>
        </p:nvPicPr>
        <p:blipFill rotWithShape="1">
          <a:blip r:embed="rId5">
            <a:extLst>
              <a:ext uri="{28A0092B-C50C-407E-A947-70E740481C1C}">
                <a14:useLocalDpi xmlns:a14="http://schemas.microsoft.com/office/drawing/2010/main" val="0"/>
              </a:ext>
            </a:extLst>
          </a:blip>
          <a:srcRect l="9096" t="19581" r="9773" b="34492"/>
          <a:stretch/>
        </p:blipFill>
        <p:spPr bwMode="auto">
          <a:xfrm>
            <a:off x="9606061" y="2547302"/>
            <a:ext cx="1584176" cy="42906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3"/>
          <p:cNvSpPr>
            <a:spLocks noChangeArrowheads="1"/>
          </p:cNvSpPr>
          <p:nvPr/>
        </p:nvSpPr>
        <p:spPr bwMode="auto">
          <a:xfrm>
            <a:off x="7034079" y="1557586"/>
            <a:ext cx="5037791" cy="1015663"/>
          </a:xfrm>
          <a:prstGeom prst="rect">
            <a:avLst/>
          </a:prstGeom>
        </p:spPr>
        <p:txBody>
          <a:bodyPr wrap="square">
            <a:spAutoFit/>
          </a:bodyPr>
          <a:lstStyle/>
          <a:p>
            <a:pPr algn="just" eaLnBrk="0" hangingPunct="0"/>
            <a:r>
              <a:rPr lang="zh-TW" altLang="zh-TW" b="1" kern="100" dirty="0">
                <a:latin typeface="Times New Roman" panose="02020603050405020304" pitchFamily="18" charset="0"/>
                <a:ea typeface="微軟正黑體" panose="020B0604030504040204" pitchFamily="34" charset="-120"/>
                <a:cs typeface="Times New Roman" panose="02020603050405020304" pitchFamily="18" charset="0"/>
              </a:rPr>
              <a:t>數值常數在設定前沒有任何字元，即為空字串</a:t>
            </a:r>
            <a:r>
              <a:rPr lang="zh-TW" altLang="zh-TW" b="1" kern="100" dirty="0" smtClean="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b="1" kern="100" dirty="0" smtClean="0">
                <a:latin typeface="Times New Roman" panose="02020603050405020304" pitchFamily="18" charset="0"/>
                <a:ea typeface="微軟正黑體" panose="020B0604030504040204" pitchFamily="34" charset="-120"/>
                <a:cs typeface="Times New Roman" panose="02020603050405020304" pitchFamily="18" charset="0"/>
              </a:rPr>
              <a:t>字串常數中文、英文皆可輸入，</a:t>
            </a:r>
            <a:r>
              <a:rPr lang="zh-TW" altLang="en-US" b="1" kern="100" dirty="0">
                <a:latin typeface="Times New Roman" panose="02020603050405020304" pitchFamily="18" charset="0"/>
                <a:ea typeface="微軟正黑體" panose="020B0604030504040204" pitchFamily="34" charset="-120"/>
                <a:cs typeface="Times New Roman" panose="02020603050405020304" pitchFamily="18" charset="0"/>
              </a:rPr>
              <a:t>改變字元只需直接輸入</a:t>
            </a:r>
            <a:r>
              <a:rPr lang="zh-TW" altLang="en-US" b="1" kern="100" dirty="0" smtClean="0">
                <a:latin typeface="Times New Roman" panose="02020603050405020304" pitchFamily="18" charset="0"/>
                <a:ea typeface="微軟正黑體" panose="020B0604030504040204" pitchFamily="34" charset="-120"/>
                <a:cs typeface="Times New Roman" panose="02020603050405020304" pitchFamily="18" charset="0"/>
              </a:rPr>
              <a:t>即可。 </a:t>
            </a:r>
            <a:endParaRPr lang="zh-TW" altLang="en-US" b="1" kern="100"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5" name="Rectangle 4"/>
          <p:cNvSpPr>
            <a:spLocks noChangeArrowheads="1"/>
          </p:cNvSpPr>
          <p:nvPr/>
        </p:nvSpPr>
        <p:spPr bwMode="auto">
          <a:xfrm>
            <a:off x="0" y="1028700"/>
            <a:ext cx="12190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pic>
        <p:nvPicPr>
          <p:cNvPr id="37" name="圖片 36"/>
          <p:cNvPicPr/>
          <p:nvPr/>
        </p:nvPicPr>
        <p:blipFill rotWithShape="1">
          <a:blip r:embed="rId6">
            <a:extLst>
              <a:ext uri="{28A0092B-C50C-407E-A947-70E740481C1C}">
                <a14:useLocalDpi xmlns:a14="http://schemas.microsoft.com/office/drawing/2010/main" val="0"/>
              </a:ext>
            </a:extLst>
          </a:blip>
          <a:srcRect l="18532" r="19162" b="25026"/>
          <a:stretch/>
        </p:blipFill>
        <p:spPr bwMode="auto">
          <a:xfrm>
            <a:off x="7514544" y="2767861"/>
            <a:ext cx="1080120" cy="614045"/>
          </a:xfrm>
          <a:prstGeom prst="rect">
            <a:avLst/>
          </a:prstGeom>
          <a:noFill/>
          <a:ln>
            <a:noFill/>
          </a:ln>
          <a:extLst>
            <a:ext uri="{53640926-AAD7-44D8-BBD7-CCE9431645EC}">
              <a14:shadowObscured xmlns:a14="http://schemas.microsoft.com/office/drawing/2010/main"/>
            </a:ext>
          </a:extLst>
        </p:spPr>
      </p:pic>
      <p:sp>
        <p:nvSpPr>
          <p:cNvPr id="7171" name="矩形 7170"/>
          <p:cNvSpPr/>
          <p:nvPr/>
        </p:nvSpPr>
        <p:spPr>
          <a:xfrm>
            <a:off x="0" y="5290320"/>
            <a:ext cx="7893025" cy="1015663"/>
          </a:xfrm>
          <a:prstGeom prst="rect">
            <a:avLst/>
          </a:prstGeom>
        </p:spPr>
        <p:txBody>
          <a:bodyPr wrap="square">
            <a:spAutoFit/>
          </a:bodyPr>
          <a:lstStyle/>
          <a:p>
            <a:pPr indent="457200" algn="just" eaLnBrk="0" hangingPunct="0">
              <a:spcAft>
                <a:spcPts val="0"/>
              </a:spcAft>
            </a:pP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邏輯常數是用來儲存是或非的常數用來設定元件的布林（</a:t>
            </a:r>
            <a:r>
              <a:rPr lang="en-US" altLang="zh-TW" b="1" kern="100" dirty="0" err="1">
                <a:latin typeface="微軟正黑體" panose="020B0604030504040204" pitchFamily="34" charset="-120"/>
                <a:ea typeface="微軟正黑體" panose="020B0604030504040204" pitchFamily="34" charset="-120"/>
                <a:cs typeface="Times New Roman" panose="02020603050405020304" pitchFamily="18" charset="0"/>
              </a:rPr>
              <a:t>boolean</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）屬性值，或用來表示某種狀況是否成立。因此只有</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true</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與</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false</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兩種值。</a:t>
            </a:r>
            <a:endParaRPr lang="zh-TW" altLang="zh-TW"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pic>
        <p:nvPicPr>
          <p:cNvPr id="39" name="圖片 38"/>
          <p:cNvPicPr/>
          <p:nvPr/>
        </p:nvPicPr>
        <p:blipFill rotWithShape="1">
          <a:blip r:embed="rId7">
            <a:extLst>
              <a:ext uri="{28A0092B-C50C-407E-A947-70E740481C1C}">
                <a14:useLocalDpi xmlns:a14="http://schemas.microsoft.com/office/drawing/2010/main" val="0"/>
              </a:ext>
            </a:extLst>
          </a:blip>
          <a:srcRect t="-1457" b="51443"/>
          <a:stretch/>
        </p:blipFill>
        <p:spPr bwMode="auto">
          <a:xfrm>
            <a:off x="8039422" y="4293890"/>
            <a:ext cx="3881861" cy="2070086"/>
          </a:xfrm>
          <a:prstGeom prst="rect">
            <a:avLst/>
          </a:prstGeom>
          <a:noFill/>
          <a:ln>
            <a:no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cxnSp>
        <p:nvCxnSpPr>
          <p:cNvPr id="41" name="直線單箭頭接點 40"/>
          <p:cNvCxnSpPr>
            <a:stCxn id="37" idx="3"/>
            <a:endCxn id="7169" idx="1"/>
          </p:cNvCxnSpPr>
          <p:nvPr/>
        </p:nvCxnSpPr>
        <p:spPr>
          <a:xfrm flipV="1">
            <a:off x="8594664" y="2761835"/>
            <a:ext cx="1011397" cy="31304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單箭頭接點 43"/>
          <p:cNvCxnSpPr>
            <a:stCxn id="37" idx="3"/>
            <a:endCxn id="7170" idx="1"/>
          </p:cNvCxnSpPr>
          <p:nvPr/>
        </p:nvCxnSpPr>
        <p:spPr>
          <a:xfrm>
            <a:off x="8594664" y="3074884"/>
            <a:ext cx="993860" cy="39222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2451484" y="2694856"/>
            <a:ext cx="463166" cy="2293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矩形 27"/>
          <p:cNvSpPr/>
          <p:nvPr/>
        </p:nvSpPr>
        <p:spPr>
          <a:xfrm>
            <a:off x="10416197" y="4695825"/>
            <a:ext cx="928077" cy="838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194864568"/>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02"/>
            <a:ext cx="12190413" cy="373149"/>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3" name="矩形 2"/>
          <p:cNvSpPr/>
          <p:nvPr/>
        </p:nvSpPr>
        <p:spPr>
          <a:xfrm>
            <a:off x="11565021" y="6524548"/>
            <a:ext cx="625393"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4" name="矩形 3"/>
          <p:cNvSpPr/>
          <p:nvPr/>
        </p:nvSpPr>
        <p:spPr>
          <a:xfrm>
            <a:off x="1" y="6524548"/>
            <a:ext cx="10438041"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15547" y="6170613"/>
            <a:ext cx="740569"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直線接點 5"/>
          <p:cNvCxnSpPr/>
          <p:nvPr/>
        </p:nvCxnSpPr>
        <p:spPr>
          <a:xfrm>
            <a:off x="-191068" y="1144702"/>
            <a:ext cx="1534060" cy="0"/>
          </a:xfrm>
          <a:prstGeom prst="line">
            <a:avLst/>
          </a:prstGeom>
          <a:ln w="76200">
            <a:solidFill>
              <a:srgbClr val="044875"/>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183366" y="436816"/>
            <a:ext cx="3632918" cy="707886"/>
          </a:xfrm>
          <a:prstGeom prst="rect">
            <a:avLst/>
          </a:prstGeom>
        </p:spPr>
        <p:txBody>
          <a:bodyPr wrap="none">
            <a:spAutoFit/>
          </a:bodyPr>
          <a:lstStyle/>
          <a:p>
            <a:pPr algn="just" eaLnBrk="0" hangingPunct="0">
              <a:spcAft>
                <a:spcPts val="0"/>
              </a:spcAft>
            </a:pPr>
            <a:r>
              <a:rPr lang="zh-TW" altLang="zh-TW" sz="4000" b="1" kern="100" dirty="0">
                <a:latin typeface="微軟正黑體" panose="020B0604030504040204" pitchFamily="34" charset="-120"/>
                <a:ea typeface="微軟正黑體" panose="020B0604030504040204" pitchFamily="34" charset="-120"/>
              </a:rPr>
              <a:t>變</a:t>
            </a:r>
            <a:r>
              <a:rPr lang="zh-TW" altLang="zh-TW" sz="3200" b="1" kern="100" dirty="0">
                <a:latin typeface="微軟正黑體" panose="020B0604030504040204" pitchFamily="34" charset="-120"/>
                <a:ea typeface="微軟正黑體" panose="020B0604030504040204" pitchFamily="34" charset="-120"/>
              </a:rPr>
              <a:t>數</a:t>
            </a:r>
            <a:r>
              <a:rPr lang="en-US" altLang="zh-TW" sz="3200" b="1" kern="100" dirty="0">
                <a:latin typeface="微軟正黑體" panose="020B0604030504040204" pitchFamily="34" charset="-120"/>
                <a:ea typeface="微軟正黑體" panose="020B0604030504040204" pitchFamily="34" charset="-120"/>
              </a:rPr>
              <a:t> </a:t>
            </a:r>
            <a:r>
              <a:rPr lang="zh-TW" altLang="en-US" sz="3200" b="1" kern="100" dirty="0" smtClean="0">
                <a:latin typeface="微軟正黑體" panose="020B0604030504040204" pitchFamily="34" charset="-120"/>
                <a:ea typeface="微軟正黑體" panose="020B0604030504040204" pitchFamily="34" charset="-120"/>
              </a:rPr>
              <a:t>（</a:t>
            </a:r>
            <a:r>
              <a:rPr lang="en-US" altLang="zh-TW" sz="3200" b="1" kern="100" dirty="0" smtClean="0">
                <a:latin typeface="微軟正黑體" panose="020B0604030504040204" pitchFamily="34" charset="-120"/>
                <a:ea typeface="微軟正黑體" panose="020B0604030504040204" pitchFamily="34" charset="-120"/>
              </a:rPr>
              <a:t>Variable</a:t>
            </a:r>
            <a:r>
              <a:rPr lang="zh-TW" altLang="en-US" sz="3200" b="1" kern="100" dirty="0">
                <a:latin typeface="微軟正黑體" panose="020B0604030504040204" pitchFamily="34" charset="-120"/>
                <a:ea typeface="微軟正黑體" panose="020B0604030504040204" pitchFamily="34" charset="-120"/>
              </a:rPr>
              <a:t>）</a:t>
            </a:r>
            <a:endParaRPr lang="zh-TW" altLang="zh-TW" sz="4000" b="1" kern="100" dirty="0">
              <a:effectLst/>
              <a:latin typeface="微軟正黑體" panose="020B0604030504040204" pitchFamily="34" charset="-120"/>
              <a:ea typeface="微軟正黑體" panose="020B0604030504040204" pitchFamily="34" charset="-120"/>
            </a:endParaRPr>
          </a:p>
        </p:txBody>
      </p:sp>
      <p:sp>
        <p:nvSpPr>
          <p:cNvPr id="8" name="矩形 7"/>
          <p:cNvSpPr/>
          <p:nvPr/>
        </p:nvSpPr>
        <p:spPr>
          <a:xfrm>
            <a:off x="334566" y="1550035"/>
            <a:ext cx="7992888" cy="1015663"/>
          </a:xfrm>
          <a:prstGeom prst="rect">
            <a:avLst/>
          </a:prstGeom>
        </p:spPr>
        <p:txBody>
          <a:bodyPr wrap="square">
            <a:spAutoFit/>
          </a:bodyPr>
          <a:lstStyle/>
          <a:p>
            <a:pPr indent="457200"/>
            <a:r>
              <a:rPr lang="zh-TW" altLang="zh-TW" b="1" dirty="0">
                <a:latin typeface="Times New Roman" panose="02020603050405020304" pitchFamily="18" charset="0"/>
                <a:ea typeface="微軟正黑體" panose="020B0604030504040204" pitchFamily="34" charset="-120"/>
                <a:cs typeface="Times New Roman" panose="02020603050405020304" pitchFamily="18" charset="0"/>
              </a:rPr>
              <a:t>變數是指一個包含數值或資訊（即一個值）的儲存位址，使用容易辨識的符號名稱代表該儲存位址。也可以把它視為一個具有名稱的盒子，裡面可以放置數值、文字等資料。</a:t>
            </a:r>
            <a:endParaRPr lang="zh-TW" altLang="en-US" b="1" dirty="0"/>
          </a:p>
        </p:txBody>
      </p:sp>
      <p:pic>
        <p:nvPicPr>
          <p:cNvPr id="14" name="圖片 13"/>
          <p:cNvPicPr/>
          <p:nvPr/>
        </p:nvPicPr>
        <p:blipFill>
          <a:blip r:embed="rId3"/>
          <a:stretch>
            <a:fillRect/>
          </a:stretch>
        </p:blipFill>
        <p:spPr>
          <a:xfrm>
            <a:off x="8383105" y="1345245"/>
            <a:ext cx="2214880" cy="1530985"/>
          </a:xfrm>
          <a:prstGeom prst="rect">
            <a:avLst/>
          </a:prstGeom>
        </p:spPr>
      </p:pic>
      <p:sp>
        <p:nvSpPr>
          <p:cNvPr id="9" name="矩形 8"/>
          <p:cNvSpPr/>
          <p:nvPr/>
        </p:nvSpPr>
        <p:spPr>
          <a:xfrm>
            <a:off x="10266520" y="2488398"/>
            <a:ext cx="1723549" cy="400110"/>
          </a:xfrm>
          <a:prstGeom prst="rect">
            <a:avLst/>
          </a:prstGeom>
        </p:spPr>
        <p:txBody>
          <a:bodyPr wrap="none">
            <a:spAutoFit/>
          </a:bodyPr>
          <a:lstStyle/>
          <a:p>
            <a:pPr algn="just" eaLnBrk="0" hangingPunct="0">
              <a:spcAft>
                <a:spcPts val="0"/>
              </a:spcAft>
            </a:pPr>
            <a:r>
              <a:rPr lang="zh-TW" altLang="en-US"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u="sng" kern="100" dirty="0" err="1" smtClean="0">
                <a:solidFill>
                  <a:srgbClr val="0563C1"/>
                </a:solidFill>
                <a:latin typeface="微軟正黑體" panose="020B0604030504040204" pitchFamily="34" charset="-120"/>
                <a:ea typeface="微軟正黑體" panose="020B0604030504040204" pitchFamily="34" charset="-120"/>
                <a:cs typeface="Times New Roman" panose="02020603050405020304" pitchFamily="18" charset="0"/>
                <a:hlinkClick r:id="rId4"/>
              </a:rPr>
              <a:t>圖片來源</a:t>
            </a:r>
            <a:r>
              <a:rPr lang="zh-TW" altLang="en-US"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zh-TW"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5" name="矩形 14"/>
          <p:cNvSpPr/>
          <p:nvPr/>
        </p:nvSpPr>
        <p:spPr>
          <a:xfrm>
            <a:off x="183366" y="3837237"/>
            <a:ext cx="11207876" cy="1015663"/>
          </a:xfrm>
          <a:prstGeom prst="rect">
            <a:avLst/>
          </a:prstGeom>
        </p:spPr>
        <p:txBody>
          <a:bodyPr wrap="square">
            <a:spAutoFit/>
          </a:bodyPr>
          <a:lstStyle/>
          <a:p>
            <a:pPr indent="457200"/>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在許多程式語言中，變數的有效存取範圍可分為全域</a:t>
            </a:r>
            <a:r>
              <a:rPr lang="zh-TW" altLang="zh-TW" b="1" dirty="0" smtClean="0">
                <a:latin typeface="微軟正黑體" panose="020B0604030504040204" pitchFamily="34" charset="-120"/>
                <a:ea typeface="微軟正黑體" panose="020B0604030504040204" pitchFamily="34" charset="-120"/>
                <a:cs typeface="Times New Roman" panose="02020603050405020304" pitchFamily="18" charset="0"/>
              </a:rPr>
              <a:t>變數</a:t>
            </a:r>
            <a:r>
              <a:rPr lang="zh-TW" altLang="en-US" b="1" dirty="0" smtClean="0">
                <a:latin typeface="微軟正黑體" panose="020B0604030504040204" pitchFamily="34" charset="-120"/>
                <a:ea typeface="微軟正黑體" panose="020B0604030504040204" pitchFamily="34" charset="-120"/>
              </a:rPr>
              <a:t>（</a:t>
            </a:r>
            <a:r>
              <a:rPr lang="en-US" altLang="zh-TW" b="1" dirty="0" smtClean="0">
                <a:latin typeface="微軟正黑體" panose="020B0604030504040204" pitchFamily="34" charset="-120"/>
                <a:ea typeface="微軟正黑體" panose="020B0604030504040204" pitchFamily="34" charset="-120"/>
              </a:rPr>
              <a:t>Global Variable</a:t>
            </a:r>
            <a:r>
              <a:rPr lang="zh-TW" altLang="en-US" b="1" dirty="0" smtClean="0">
                <a:latin typeface="微軟正黑體" panose="020B0604030504040204" pitchFamily="34" charset="-120"/>
                <a:ea typeface="微軟正黑體" panose="020B0604030504040204" pitchFamily="34" charset="-120"/>
              </a:rPr>
              <a:t>）</a:t>
            </a:r>
            <a:r>
              <a:rPr lang="zh-TW" altLang="zh-TW" b="1" dirty="0" smtClean="0">
                <a:latin typeface="微軟正黑體" panose="020B0604030504040204" pitchFamily="34" charset="-120"/>
                <a:ea typeface="微軟正黑體" panose="020B0604030504040204" pitchFamily="34" charset="-120"/>
                <a:cs typeface="Times New Roman" panose="02020603050405020304" pitchFamily="18" charset="0"/>
              </a:rPr>
              <a:t>與</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區域</a:t>
            </a:r>
            <a:r>
              <a:rPr lang="zh-TW" altLang="zh-TW" b="1" dirty="0" smtClean="0">
                <a:latin typeface="微軟正黑體" panose="020B0604030504040204" pitchFamily="34" charset="-120"/>
                <a:ea typeface="微軟正黑體" panose="020B0604030504040204" pitchFamily="34" charset="-120"/>
                <a:cs typeface="Times New Roman" panose="02020603050405020304" pitchFamily="18" charset="0"/>
              </a:rPr>
              <a:t>變數</a:t>
            </a:r>
            <a:r>
              <a:rPr lang="zh-TW" altLang="en-US" b="1" dirty="0" smtClean="0">
                <a:latin typeface="微軟正黑體" panose="020B0604030504040204" pitchFamily="34" charset="-120"/>
                <a:ea typeface="微軟正黑體" panose="020B0604030504040204" pitchFamily="34" charset="-120"/>
              </a:rPr>
              <a:t>（</a:t>
            </a:r>
            <a:r>
              <a:rPr lang="en-US" altLang="zh-TW" b="1" dirty="0" smtClean="0">
                <a:latin typeface="微軟正黑體" panose="020B0604030504040204" pitchFamily="34" charset="-120"/>
                <a:ea typeface="微軟正黑體" panose="020B0604030504040204" pitchFamily="34" charset="-120"/>
              </a:rPr>
              <a:t>Local Variable</a:t>
            </a:r>
            <a:r>
              <a:rPr lang="zh-TW" altLang="en-US" b="1" dirty="0" smtClean="0">
                <a:latin typeface="微軟正黑體" panose="020B0604030504040204" pitchFamily="34" charset="-120"/>
                <a:ea typeface="微軟正黑體" panose="020B0604030504040204" pitchFamily="34" charset="-120"/>
              </a:rPr>
              <a:t>）</a:t>
            </a:r>
            <a:r>
              <a:rPr lang="zh-TW" altLang="zh-TW" b="1"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b="1" dirty="0">
                <a:latin typeface="微軟正黑體" panose="020B0604030504040204" pitchFamily="34" charset="-120"/>
                <a:ea typeface="微軟正黑體" panose="020B0604030504040204" pitchFamily="34" charset="-120"/>
              </a:rPr>
              <a:t>App Inventor 2</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亦將變數分為此兩類，其全域變數是指變數的作用範圍在「整個頁面」，此頁面的任何一個事件都可直接取得、修改，當此頁面關閉時，全域變數就會消失。</a:t>
            </a:r>
            <a:endParaRPr lang="zh-TW" altLang="en-US"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905712133"/>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02"/>
            <a:ext cx="12190413" cy="373149"/>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3" name="矩形 2"/>
          <p:cNvSpPr/>
          <p:nvPr/>
        </p:nvSpPr>
        <p:spPr>
          <a:xfrm>
            <a:off x="11565021" y="6524548"/>
            <a:ext cx="625393"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4" name="矩形 3"/>
          <p:cNvSpPr/>
          <p:nvPr/>
        </p:nvSpPr>
        <p:spPr>
          <a:xfrm>
            <a:off x="1" y="6524548"/>
            <a:ext cx="10438041"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15547" y="6170613"/>
            <a:ext cx="740569"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直線接點 5"/>
          <p:cNvCxnSpPr/>
          <p:nvPr/>
        </p:nvCxnSpPr>
        <p:spPr>
          <a:xfrm>
            <a:off x="-191068" y="1144702"/>
            <a:ext cx="1534060" cy="0"/>
          </a:xfrm>
          <a:prstGeom prst="line">
            <a:avLst/>
          </a:prstGeom>
          <a:ln w="76200">
            <a:solidFill>
              <a:srgbClr val="044875"/>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183366" y="436816"/>
            <a:ext cx="5211683" cy="707886"/>
          </a:xfrm>
          <a:prstGeom prst="rect">
            <a:avLst/>
          </a:prstGeom>
        </p:spPr>
        <p:txBody>
          <a:bodyPr wrap="none">
            <a:spAutoFit/>
          </a:bodyPr>
          <a:lstStyle/>
          <a:p>
            <a:pPr algn="just" eaLnBrk="0" hangingPunct="0">
              <a:spcAft>
                <a:spcPts val="0"/>
              </a:spcAft>
            </a:pPr>
            <a:r>
              <a:rPr lang="zh-TW" altLang="zh-TW" sz="4000" b="1" kern="100" dirty="0">
                <a:solidFill>
                  <a:srgbClr val="C00000"/>
                </a:solidFill>
                <a:latin typeface="Times New Roman" panose="02020603050405020304" pitchFamily="18" charset="0"/>
                <a:ea typeface="微軟正黑體" panose="020B0604030504040204" pitchFamily="34" charset="-120"/>
              </a:rPr>
              <a:t>全</a:t>
            </a:r>
            <a:r>
              <a:rPr lang="zh-TW" altLang="zh-TW" sz="3200" b="1" kern="100" dirty="0">
                <a:solidFill>
                  <a:srgbClr val="C00000"/>
                </a:solidFill>
                <a:latin typeface="Times New Roman" panose="02020603050405020304" pitchFamily="18" charset="0"/>
                <a:ea typeface="微軟正黑體" panose="020B0604030504040204" pitchFamily="34" charset="-120"/>
              </a:rPr>
              <a:t>域變數宣告與初始值設定</a:t>
            </a:r>
            <a:endParaRPr lang="zh-TW" altLang="zh-TW" sz="3200" b="1" kern="100" dirty="0">
              <a:solidFill>
                <a:srgbClr val="C00000"/>
              </a:solidFill>
              <a:effectLst/>
              <a:latin typeface="Times New Roman" panose="02020603050405020304" pitchFamily="18" charset="0"/>
              <a:ea typeface="微軟正黑體" panose="020B0604030504040204" pitchFamily="34" charset="-120"/>
            </a:endParaRPr>
          </a:p>
        </p:txBody>
      </p:sp>
      <p:sp>
        <p:nvSpPr>
          <p:cNvPr id="8" name="矩形 7"/>
          <p:cNvSpPr/>
          <p:nvPr/>
        </p:nvSpPr>
        <p:spPr>
          <a:xfrm>
            <a:off x="597521" y="1344756"/>
            <a:ext cx="8089973" cy="707886"/>
          </a:xfrm>
          <a:prstGeom prst="rect">
            <a:avLst/>
          </a:prstGeom>
        </p:spPr>
        <p:txBody>
          <a:bodyPr wrap="square">
            <a:spAutoFit/>
          </a:bodyPr>
          <a:lstStyle/>
          <a:p>
            <a:pPr indent="457200"/>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全域變數的宣告方式是在內建</a:t>
            </a:r>
            <a:r>
              <a:rPr lang="zh-TW" altLang="zh-TW" b="1" dirty="0" smtClean="0">
                <a:latin typeface="微軟正黑體" panose="020B0604030504040204" pitchFamily="34" charset="-120"/>
                <a:ea typeface="微軟正黑體" panose="020B0604030504040204" pitchFamily="34" charset="-120"/>
                <a:cs typeface="Times New Roman" panose="02020603050405020304" pitchFamily="18" charset="0"/>
              </a:rPr>
              <a:t>方塊</a:t>
            </a:r>
            <a:r>
              <a:rPr lang="zh-TW" altLang="en-US" b="1" dirty="0" smtClean="0">
                <a:latin typeface="微軟正黑體" panose="020B0604030504040204" pitchFamily="34" charset="-120"/>
                <a:ea typeface="微軟正黑體" panose="020B0604030504040204" pitchFamily="34" charset="-120"/>
              </a:rPr>
              <a:t>（</a:t>
            </a:r>
            <a:r>
              <a:rPr lang="en-US" altLang="zh-TW" b="1" dirty="0" smtClean="0">
                <a:latin typeface="微軟正黑體" panose="020B0604030504040204" pitchFamily="34" charset="-120"/>
                <a:ea typeface="微軟正黑體" panose="020B0604030504040204" pitchFamily="34" charset="-120"/>
              </a:rPr>
              <a:t>Blocks</a:t>
            </a:r>
            <a:r>
              <a:rPr lang="zh-TW" altLang="en-US" b="1" dirty="0" smtClean="0">
                <a:latin typeface="微軟正黑體" panose="020B0604030504040204" pitchFamily="34" charset="-120"/>
                <a:ea typeface="微軟正黑體" panose="020B0604030504040204" pitchFamily="34" charset="-120"/>
              </a:rPr>
              <a:t>）</a:t>
            </a:r>
            <a:r>
              <a:rPr lang="zh-TW" altLang="zh-TW" b="1" dirty="0" smtClean="0">
                <a:latin typeface="微軟正黑體" panose="020B0604030504040204" pitchFamily="34" charset="-120"/>
                <a:ea typeface="微軟正黑體" panose="020B0604030504040204" pitchFamily="34" charset="-120"/>
                <a:cs typeface="Times New Roman" panose="02020603050405020304" pitchFamily="18" charset="0"/>
              </a:rPr>
              <a:t>項目</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點選</a:t>
            </a:r>
            <a:r>
              <a:rPr lang="zh-TW" altLang="zh-TW" b="1" dirty="0" smtClean="0">
                <a:latin typeface="微軟正黑體" panose="020B0604030504040204" pitchFamily="34" charset="-120"/>
                <a:ea typeface="微軟正黑體" panose="020B0604030504040204" pitchFamily="34" charset="-120"/>
                <a:cs typeface="Times New Roman" panose="02020603050405020304" pitchFamily="18" charset="0"/>
              </a:rPr>
              <a:t>變數</a:t>
            </a:r>
            <a:r>
              <a:rPr lang="zh-TW" altLang="en-US" b="1" dirty="0" smtClean="0">
                <a:latin typeface="微軟正黑體" panose="020B0604030504040204" pitchFamily="34" charset="-120"/>
                <a:ea typeface="微軟正黑體" panose="020B0604030504040204" pitchFamily="34" charset="-120"/>
              </a:rPr>
              <a:t>（</a:t>
            </a:r>
            <a:r>
              <a:rPr lang="en-US" altLang="zh-TW" b="1" dirty="0" smtClean="0">
                <a:latin typeface="微軟正黑體" panose="020B0604030504040204" pitchFamily="34" charset="-120"/>
                <a:ea typeface="微軟正黑體" panose="020B0604030504040204" pitchFamily="34" charset="-120"/>
              </a:rPr>
              <a:t>Variables</a:t>
            </a:r>
            <a:r>
              <a:rPr lang="zh-TW" altLang="en-US" b="1" dirty="0" smtClean="0">
                <a:latin typeface="微軟正黑體" panose="020B0604030504040204" pitchFamily="34" charset="-120"/>
                <a:ea typeface="微軟正黑體" panose="020B0604030504040204" pitchFamily="34" charset="-120"/>
              </a:rPr>
              <a:t>）</a:t>
            </a:r>
            <a:r>
              <a:rPr lang="zh-TW" altLang="zh-TW" b="1"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選擇</a:t>
            </a:r>
            <a:r>
              <a:rPr lang="en-US" altLang="zh-TW" b="1" dirty="0">
                <a:latin typeface="微軟正黑體" panose="020B0604030504040204" pitchFamily="34" charset="-120"/>
                <a:ea typeface="微軟正黑體" panose="020B0604030504040204" pitchFamily="34" charset="-120"/>
              </a:rPr>
              <a:t>initialize global name to </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拼塊。</a:t>
            </a:r>
            <a:endParaRPr lang="zh-TW" altLang="en-US" b="1" dirty="0">
              <a:latin typeface="微軟正黑體" panose="020B0604030504040204" pitchFamily="34" charset="-120"/>
              <a:ea typeface="微軟正黑體" panose="020B0604030504040204" pitchFamily="34" charset="-120"/>
            </a:endParaRPr>
          </a:p>
        </p:txBody>
      </p:sp>
      <p:pic>
        <p:nvPicPr>
          <p:cNvPr id="14" name="圖片 13"/>
          <p:cNvPicPr/>
          <p:nvPr/>
        </p:nvPicPr>
        <p:blipFill rotWithShape="1">
          <a:blip r:embed="rId3"/>
          <a:srcRect r="9466" b="24585"/>
          <a:stretch/>
        </p:blipFill>
        <p:spPr>
          <a:xfrm>
            <a:off x="8111430" y="1344756"/>
            <a:ext cx="3805235" cy="2157046"/>
          </a:xfrm>
          <a:prstGeom prst="rect">
            <a:avLst/>
          </a:prstGeom>
        </p:spPr>
      </p:pic>
      <p:sp>
        <p:nvSpPr>
          <p:cNvPr id="9" name="矩形 8"/>
          <p:cNvSpPr/>
          <p:nvPr/>
        </p:nvSpPr>
        <p:spPr>
          <a:xfrm>
            <a:off x="599343" y="2421682"/>
            <a:ext cx="7224055" cy="707886"/>
          </a:xfrm>
          <a:prstGeom prst="rect">
            <a:avLst/>
          </a:prstGeom>
        </p:spPr>
        <p:txBody>
          <a:bodyPr wrap="square">
            <a:spAutoFit/>
          </a:bodyPr>
          <a:lstStyle/>
          <a:p>
            <a:pPr indent="457200" algn="just" eaLnBrk="0" hangingPunct="0">
              <a:spcAft>
                <a:spcPts val="0"/>
              </a:spcAft>
            </a:pP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接下來可更改方塊中的</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name</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，例如改為</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age</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，表示使用一個名稱為</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age</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的全域變數。</a:t>
            </a:r>
            <a:endParaRPr lang="zh-TW" altLang="zh-TW"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6" name="等腰三角形 15"/>
          <p:cNvSpPr/>
          <p:nvPr/>
        </p:nvSpPr>
        <p:spPr>
          <a:xfrm rot="5400000">
            <a:off x="4787458" y="3020817"/>
            <a:ext cx="216000" cy="216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7" name="圖片 16"/>
          <p:cNvPicPr/>
          <p:nvPr/>
        </p:nvPicPr>
        <p:blipFill rotWithShape="1">
          <a:blip r:embed="rId4"/>
          <a:srcRect t="-2325"/>
          <a:stretch/>
        </p:blipFill>
        <p:spPr bwMode="auto">
          <a:xfrm>
            <a:off x="5003458" y="2854791"/>
            <a:ext cx="2387892" cy="575003"/>
          </a:xfrm>
          <a:prstGeom prst="rect">
            <a:avLst/>
          </a:prstGeom>
          <a:ln>
            <a:noFill/>
          </a:ln>
          <a:extLst>
            <a:ext uri="{53640926-AAD7-44D8-BBD7-CCE9431645EC}">
              <a14:shadowObscured xmlns:a14="http://schemas.microsoft.com/office/drawing/2010/main"/>
            </a:ext>
          </a:extLst>
        </p:spPr>
      </p:pic>
      <p:sp>
        <p:nvSpPr>
          <p:cNvPr id="18" name="矩形 17"/>
          <p:cNvSpPr/>
          <p:nvPr/>
        </p:nvSpPr>
        <p:spPr>
          <a:xfrm>
            <a:off x="597521" y="3924601"/>
            <a:ext cx="7225877" cy="1015663"/>
          </a:xfrm>
          <a:prstGeom prst="rect">
            <a:avLst/>
          </a:prstGeom>
        </p:spPr>
        <p:txBody>
          <a:bodyPr wrap="square">
            <a:spAutoFit/>
          </a:bodyPr>
          <a:lstStyle/>
          <a:p>
            <a:pPr indent="457200" algn="just" eaLnBrk="0" hangingPunct="0">
              <a:spcAft>
                <a:spcPts val="0"/>
              </a:spcAft>
            </a:pP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此時變數</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age</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還沒有存放任何的資料，我們可以設定其中的</a:t>
            </a:r>
            <a:r>
              <a:rPr lang="zh-TW"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內容</a:t>
            </a:r>
            <a:r>
              <a:rPr lang="zh-TW" altLang="en-US" b="1"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可以</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為數值、文字或邏輯</a:t>
            </a:r>
            <a:r>
              <a:rPr lang="zh-TW"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值</a:t>
            </a:r>
            <a:r>
              <a:rPr lang="zh-TW" altLang="en-US" b="1"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以此例來說，我們想要存放數值</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20</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到全域變數</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age</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中。</a:t>
            </a:r>
            <a:endParaRPr lang="zh-TW" altLang="zh-TW"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pic>
        <p:nvPicPr>
          <p:cNvPr id="19" name="圖片 18"/>
          <p:cNvPicPr/>
          <p:nvPr/>
        </p:nvPicPr>
        <p:blipFill rotWithShape="1">
          <a:blip r:embed="rId5"/>
          <a:srcRect r="8675" b="4675"/>
          <a:stretch/>
        </p:blipFill>
        <p:spPr bwMode="auto">
          <a:xfrm>
            <a:off x="8111430" y="4005858"/>
            <a:ext cx="3816424" cy="2190115"/>
          </a:xfrm>
          <a:prstGeom prst="rect">
            <a:avLst/>
          </a:prstGeom>
          <a:ln>
            <a:noFill/>
          </a:ln>
          <a:extLst>
            <a:ext uri="{53640926-AAD7-44D8-BBD7-CCE9431645EC}">
              <a14:shadowObscured xmlns:a14="http://schemas.microsoft.com/office/drawing/2010/main"/>
            </a:ext>
          </a:extLst>
        </p:spPr>
      </p:pic>
      <p:sp>
        <p:nvSpPr>
          <p:cNvPr id="21" name="矩形 20"/>
          <p:cNvSpPr/>
          <p:nvPr/>
        </p:nvSpPr>
        <p:spPr>
          <a:xfrm>
            <a:off x="597521" y="5098172"/>
            <a:ext cx="7225877" cy="707886"/>
          </a:xfrm>
          <a:prstGeom prst="rect">
            <a:avLst/>
          </a:prstGeom>
        </p:spPr>
        <p:txBody>
          <a:bodyPr wrap="square">
            <a:spAutoFit/>
          </a:bodyPr>
          <a:lstStyle/>
          <a:p>
            <a:pPr indent="457200" algn="just" eaLnBrk="0" hangingPunct="0">
              <a:spcAft>
                <a:spcPts val="0"/>
              </a:spcAft>
            </a:pP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點選</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Math </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後選擇數值方塊拼貼至全域變數方塊後，修改數值</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0</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為</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20</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zh-TW"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pic>
        <p:nvPicPr>
          <p:cNvPr id="22" name="圖片 21"/>
          <p:cNvPicPr/>
          <p:nvPr/>
        </p:nvPicPr>
        <p:blipFill rotWithShape="1">
          <a:blip r:embed="rId6"/>
          <a:srcRect t="-5" b="-9303"/>
          <a:stretch/>
        </p:blipFill>
        <p:spPr bwMode="auto">
          <a:xfrm>
            <a:off x="2753885" y="5556819"/>
            <a:ext cx="2282190" cy="498475"/>
          </a:xfrm>
          <a:prstGeom prst="rect">
            <a:avLst/>
          </a:prstGeom>
          <a:ln>
            <a:noFill/>
          </a:ln>
          <a:extLst>
            <a:ext uri="{53640926-AAD7-44D8-BBD7-CCE9431645EC}">
              <a14:shadowObscured xmlns:a14="http://schemas.microsoft.com/office/drawing/2010/main"/>
            </a:ext>
          </a:extLst>
        </p:spPr>
      </p:pic>
      <p:sp>
        <p:nvSpPr>
          <p:cNvPr id="23" name="等腰三角形 22"/>
          <p:cNvSpPr/>
          <p:nvPr/>
        </p:nvSpPr>
        <p:spPr>
          <a:xfrm rot="5400000">
            <a:off x="2401071" y="5698057"/>
            <a:ext cx="216000" cy="216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矩形 23"/>
          <p:cNvSpPr/>
          <p:nvPr/>
        </p:nvSpPr>
        <p:spPr>
          <a:xfrm>
            <a:off x="9925049" y="1633958"/>
            <a:ext cx="1952667" cy="3281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矩形 24"/>
          <p:cNvSpPr/>
          <p:nvPr/>
        </p:nvSpPr>
        <p:spPr>
          <a:xfrm>
            <a:off x="9906693" y="4324651"/>
            <a:ext cx="408881" cy="3045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5790485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par>
                                <p:cTn id="12" presetID="22" presetClass="entr" presetSubtype="8"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par>
                                <p:cTn id="32" presetID="22" presetClass="entr" presetSubtype="8"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animBg="1"/>
      <p:bldP spid="18" grpId="0"/>
      <p:bldP spid="21" grpId="0"/>
      <p:bldP spid="2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02"/>
            <a:ext cx="12190413" cy="373149"/>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3" name="矩形 2"/>
          <p:cNvSpPr/>
          <p:nvPr/>
        </p:nvSpPr>
        <p:spPr>
          <a:xfrm>
            <a:off x="11565021" y="6524548"/>
            <a:ext cx="625393"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4" name="矩形 3"/>
          <p:cNvSpPr/>
          <p:nvPr/>
        </p:nvSpPr>
        <p:spPr>
          <a:xfrm>
            <a:off x="1" y="6524548"/>
            <a:ext cx="10438041"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15547" y="6170613"/>
            <a:ext cx="740569"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直線接點 5"/>
          <p:cNvCxnSpPr/>
          <p:nvPr/>
        </p:nvCxnSpPr>
        <p:spPr>
          <a:xfrm>
            <a:off x="-191068" y="1144702"/>
            <a:ext cx="1534060" cy="0"/>
          </a:xfrm>
          <a:prstGeom prst="line">
            <a:avLst/>
          </a:prstGeom>
          <a:ln w="76200">
            <a:solidFill>
              <a:srgbClr val="044875"/>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183366" y="436816"/>
            <a:ext cx="5211683" cy="707886"/>
          </a:xfrm>
          <a:prstGeom prst="rect">
            <a:avLst/>
          </a:prstGeom>
        </p:spPr>
        <p:txBody>
          <a:bodyPr wrap="none">
            <a:spAutoFit/>
          </a:bodyPr>
          <a:lstStyle/>
          <a:p>
            <a:pPr algn="just" eaLnBrk="0" hangingPunct="0">
              <a:spcAft>
                <a:spcPts val="0"/>
              </a:spcAft>
            </a:pPr>
            <a:r>
              <a:rPr lang="zh-TW" altLang="en-US" sz="4000" b="1" kern="100" dirty="0">
                <a:solidFill>
                  <a:srgbClr val="C00000"/>
                </a:solidFill>
                <a:latin typeface="Times New Roman" panose="02020603050405020304" pitchFamily="18" charset="0"/>
                <a:ea typeface="微軟正黑體" panose="020B0604030504040204" pitchFamily="34" charset="-120"/>
              </a:rPr>
              <a:t>區</a:t>
            </a:r>
            <a:r>
              <a:rPr lang="zh-TW" altLang="zh-TW" sz="3200" b="1" kern="100" dirty="0" smtClean="0">
                <a:solidFill>
                  <a:srgbClr val="C00000"/>
                </a:solidFill>
                <a:latin typeface="Times New Roman" panose="02020603050405020304" pitchFamily="18" charset="0"/>
                <a:ea typeface="微軟正黑體" panose="020B0604030504040204" pitchFamily="34" charset="-120"/>
              </a:rPr>
              <a:t>域</a:t>
            </a:r>
            <a:r>
              <a:rPr lang="zh-TW" altLang="zh-TW" sz="3200" b="1" kern="100" dirty="0">
                <a:solidFill>
                  <a:srgbClr val="C00000"/>
                </a:solidFill>
                <a:latin typeface="Times New Roman" panose="02020603050405020304" pitchFamily="18" charset="0"/>
                <a:ea typeface="微軟正黑體" panose="020B0604030504040204" pitchFamily="34" charset="-120"/>
              </a:rPr>
              <a:t>變數宣告與初始值設定</a:t>
            </a:r>
            <a:endParaRPr lang="zh-TW" altLang="zh-TW" sz="3200" b="1" kern="100" dirty="0">
              <a:solidFill>
                <a:srgbClr val="C00000"/>
              </a:solidFill>
              <a:effectLst/>
              <a:latin typeface="Times New Roman" panose="02020603050405020304" pitchFamily="18" charset="0"/>
              <a:ea typeface="微軟正黑體" panose="020B0604030504040204" pitchFamily="34" charset="-120"/>
            </a:endParaRPr>
          </a:p>
        </p:txBody>
      </p:sp>
      <p:sp>
        <p:nvSpPr>
          <p:cNvPr id="7" name="矩形 6"/>
          <p:cNvSpPr/>
          <p:nvPr/>
        </p:nvSpPr>
        <p:spPr>
          <a:xfrm>
            <a:off x="591163" y="1399836"/>
            <a:ext cx="7304243" cy="1015663"/>
          </a:xfrm>
          <a:prstGeom prst="rect">
            <a:avLst/>
          </a:prstGeom>
        </p:spPr>
        <p:txBody>
          <a:bodyPr wrap="square">
            <a:spAutoFit/>
          </a:bodyPr>
          <a:lstStyle/>
          <a:p>
            <a:pPr indent="457200" algn="just" eaLnBrk="0" hangingPunct="0">
              <a:spcAft>
                <a:spcPts val="0"/>
              </a:spcAft>
            </a:pP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區域變數有存取範圍限制，宣告方式如同全域變數是在內建</a:t>
            </a:r>
            <a:r>
              <a:rPr lang="zh-TW"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方塊</a:t>
            </a:r>
            <a:r>
              <a:rPr lang="zh-TW" altLang="en-US" b="1"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Blocks</a:t>
            </a:r>
            <a:r>
              <a:rPr lang="zh-TW" altLang="en-US" b="1"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項目</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點選</a:t>
            </a:r>
            <a:r>
              <a:rPr lang="zh-TW"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變數</a:t>
            </a:r>
            <a:r>
              <a:rPr lang="zh-TW" altLang="en-US" b="1"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Variables</a:t>
            </a:r>
            <a:r>
              <a:rPr lang="zh-TW" altLang="en-US" b="1"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選擇</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initialize local name to </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方塊，方塊有兩個，功能相同僅接口不同。</a:t>
            </a:r>
            <a:endParaRPr lang="zh-TW" altLang="zh-TW"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pic>
        <p:nvPicPr>
          <p:cNvPr id="15" name="圖片 14"/>
          <p:cNvPicPr/>
          <p:nvPr/>
        </p:nvPicPr>
        <p:blipFill rotWithShape="1">
          <a:blip r:embed="rId3"/>
          <a:srcRect b="11407"/>
          <a:stretch/>
        </p:blipFill>
        <p:spPr>
          <a:xfrm>
            <a:off x="8039422" y="981522"/>
            <a:ext cx="3994785" cy="2232248"/>
          </a:xfrm>
          <a:prstGeom prst="rect">
            <a:avLst/>
          </a:prstGeom>
        </p:spPr>
      </p:pic>
      <p:sp>
        <p:nvSpPr>
          <p:cNvPr id="16" name="矩形 15"/>
          <p:cNvSpPr/>
          <p:nvPr/>
        </p:nvSpPr>
        <p:spPr>
          <a:xfrm>
            <a:off x="9629775" y="2105388"/>
            <a:ext cx="1619250" cy="10629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8" name="矩形 7"/>
          <p:cNvSpPr/>
          <p:nvPr/>
        </p:nvSpPr>
        <p:spPr>
          <a:xfrm>
            <a:off x="184919" y="3454672"/>
            <a:ext cx="11526911" cy="1015663"/>
          </a:xfrm>
          <a:prstGeom prst="rect">
            <a:avLst/>
          </a:prstGeom>
        </p:spPr>
        <p:txBody>
          <a:bodyPr wrap="square">
            <a:spAutoFit/>
          </a:bodyPr>
          <a:lstStyle/>
          <a:p>
            <a:pPr indent="457200"/>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假設我們想要一個區域變數</a:t>
            </a:r>
            <a:r>
              <a:rPr lang="en-US" altLang="zh-TW" b="1" dirty="0">
                <a:latin typeface="微軟正黑體" panose="020B0604030504040204" pitchFamily="34" charset="-120"/>
                <a:ea typeface="微軟正黑體" panose="020B0604030504040204" pitchFamily="34" charset="-120"/>
              </a:rPr>
              <a:t>nickname</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存放暱稱字串，則將方塊原為</a:t>
            </a:r>
            <a:r>
              <a:rPr lang="en-US" altLang="zh-TW" b="1" dirty="0">
                <a:latin typeface="微軟正黑體" panose="020B0604030504040204" pitchFamily="34" charset="-120"/>
                <a:ea typeface="微軟正黑體" panose="020B0604030504040204" pitchFamily="34" charset="-120"/>
              </a:rPr>
              <a:t>name</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的名稱改為</a:t>
            </a:r>
            <a:r>
              <a:rPr lang="en-US" altLang="zh-TW" b="1" dirty="0">
                <a:latin typeface="微軟正黑體" panose="020B0604030504040204" pitchFamily="34" charset="-120"/>
                <a:ea typeface="微軟正黑體" panose="020B0604030504040204" pitchFamily="34" charset="-120"/>
              </a:rPr>
              <a:t>nickname</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，並於內建</a:t>
            </a:r>
            <a:r>
              <a:rPr lang="zh-TW" altLang="zh-TW" b="1" dirty="0" smtClean="0">
                <a:latin typeface="微軟正黑體" panose="020B0604030504040204" pitchFamily="34" charset="-120"/>
                <a:ea typeface="微軟正黑體" panose="020B0604030504040204" pitchFamily="34" charset="-120"/>
                <a:cs typeface="Times New Roman" panose="02020603050405020304" pitchFamily="18" charset="0"/>
              </a:rPr>
              <a:t>方塊</a:t>
            </a:r>
            <a:r>
              <a:rPr lang="zh-TW" altLang="en-US" b="1" dirty="0">
                <a:latin typeface="微軟正黑體" panose="020B0604030504040204" pitchFamily="34" charset="-120"/>
                <a:ea typeface="微軟正黑體" panose="020B0604030504040204" pitchFamily="34" charset="-120"/>
              </a:rPr>
              <a:t>（</a:t>
            </a:r>
            <a:r>
              <a:rPr lang="en-US" altLang="zh-TW" b="1" dirty="0" smtClean="0">
                <a:latin typeface="微軟正黑體" panose="020B0604030504040204" pitchFamily="34" charset="-120"/>
                <a:ea typeface="微軟正黑體" panose="020B0604030504040204" pitchFamily="34" charset="-120"/>
              </a:rPr>
              <a:t>Blocks</a:t>
            </a:r>
            <a:r>
              <a:rPr lang="zh-TW" altLang="en-US" b="1" dirty="0" smtClean="0">
                <a:latin typeface="微軟正黑體" panose="020B0604030504040204" pitchFamily="34" charset="-120"/>
                <a:ea typeface="微軟正黑體" panose="020B0604030504040204" pitchFamily="34" charset="-120"/>
              </a:rPr>
              <a:t>）</a:t>
            </a:r>
            <a:r>
              <a:rPr lang="zh-TW" altLang="zh-TW" b="1" dirty="0" smtClean="0">
                <a:latin typeface="微軟正黑體" panose="020B0604030504040204" pitchFamily="34" charset="-120"/>
                <a:ea typeface="微軟正黑體" panose="020B0604030504040204" pitchFamily="34" charset="-120"/>
                <a:cs typeface="Times New Roman" panose="02020603050405020304" pitchFamily="18" charset="0"/>
              </a:rPr>
              <a:t>項目</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點選</a:t>
            </a:r>
            <a:r>
              <a:rPr lang="zh-TW" altLang="zh-TW" b="1" dirty="0" smtClean="0">
                <a:latin typeface="微軟正黑體" panose="020B0604030504040204" pitchFamily="34" charset="-120"/>
                <a:ea typeface="微軟正黑體" panose="020B0604030504040204" pitchFamily="34" charset="-120"/>
                <a:cs typeface="Times New Roman" panose="02020603050405020304" pitchFamily="18" charset="0"/>
              </a:rPr>
              <a:t>文字</a:t>
            </a:r>
            <a:r>
              <a:rPr lang="zh-TW" altLang="en-US" b="1" dirty="0" smtClean="0">
                <a:latin typeface="微軟正黑體" panose="020B0604030504040204" pitchFamily="34" charset="-120"/>
                <a:ea typeface="微軟正黑體" panose="020B0604030504040204" pitchFamily="34" charset="-120"/>
              </a:rPr>
              <a:t>（</a:t>
            </a:r>
            <a:r>
              <a:rPr lang="en-US" altLang="zh-TW" b="1" dirty="0" smtClean="0">
                <a:latin typeface="微軟正黑體" panose="020B0604030504040204" pitchFamily="34" charset="-120"/>
                <a:ea typeface="微軟正黑體" panose="020B0604030504040204" pitchFamily="34" charset="-120"/>
              </a:rPr>
              <a:t>Text</a:t>
            </a:r>
            <a:r>
              <a:rPr lang="zh-TW" altLang="en-US" b="1" dirty="0" smtClean="0">
                <a:latin typeface="微軟正黑體" panose="020B0604030504040204" pitchFamily="34" charset="-120"/>
                <a:ea typeface="微軟正黑體" panose="020B0604030504040204" pitchFamily="34" charset="-120"/>
              </a:rPr>
              <a:t>）</a:t>
            </a:r>
            <a:r>
              <a:rPr lang="zh-TW" altLang="zh-TW" b="1" dirty="0" smtClean="0">
                <a:latin typeface="微軟正黑體" panose="020B0604030504040204" pitchFamily="34" charset="-120"/>
                <a:ea typeface="微軟正黑體" panose="020B0604030504040204" pitchFamily="34" charset="-120"/>
                <a:cs typeface="Times New Roman" panose="02020603050405020304" pitchFamily="18" charset="0"/>
              </a:rPr>
              <a:t>項目</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，選擇最上方的空字串方塊並拼接至區域變數方塊上。</a:t>
            </a:r>
            <a:endParaRPr lang="zh-TW" altLang="en-US" b="1" dirty="0">
              <a:latin typeface="微軟正黑體" panose="020B0604030504040204" pitchFamily="34" charset="-120"/>
              <a:ea typeface="微軟正黑體" panose="020B0604030504040204" pitchFamily="34" charset="-120"/>
            </a:endParaRPr>
          </a:p>
        </p:txBody>
      </p:sp>
      <p:pic>
        <p:nvPicPr>
          <p:cNvPr id="17" name="圖片 16"/>
          <p:cNvPicPr/>
          <p:nvPr/>
        </p:nvPicPr>
        <p:blipFill rotWithShape="1">
          <a:blip r:embed="rId4"/>
          <a:srcRect l="-1" t="-4252" r="-645" b="-3871"/>
          <a:stretch/>
        </p:blipFill>
        <p:spPr bwMode="auto">
          <a:xfrm>
            <a:off x="1126654" y="4415527"/>
            <a:ext cx="3711575" cy="1966595"/>
          </a:xfrm>
          <a:prstGeom prst="rect">
            <a:avLst/>
          </a:prstGeom>
          <a:ln>
            <a:noFill/>
          </a:ln>
          <a:extLst>
            <a:ext uri="{53640926-AAD7-44D8-BBD7-CCE9431645EC}">
              <a14:shadowObscured xmlns:a14="http://schemas.microsoft.com/office/drawing/2010/main"/>
            </a:ext>
          </a:extLst>
        </p:spPr>
      </p:pic>
      <p:sp>
        <p:nvSpPr>
          <p:cNvPr id="9" name="矩形 8"/>
          <p:cNvSpPr/>
          <p:nvPr/>
        </p:nvSpPr>
        <p:spPr>
          <a:xfrm>
            <a:off x="5735143" y="4483564"/>
            <a:ext cx="3550972" cy="400110"/>
          </a:xfrm>
          <a:prstGeom prst="rect">
            <a:avLst/>
          </a:prstGeom>
        </p:spPr>
        <p:txBody>
          <a:bodyPr wrap="none">
            <a:spAutoFit/>
          </a:bodyPr>
          <a:lstStyle/>
          <a:p>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修改字串方塊內的文字為</a:t>
            </a:r>
            <a:r>
              <a:rPr lang="en-US" altLang="zh-TW" b="1" dirty="0" err="1" smtClean="0">
                <a:latin typeface="微軟正黑體" panose="020B0604030504040204" pitchFamily="34" charset="-120"/>
                <a:ea typeface="微軟正黑體" panose="020B0604030504040204" pitchFamily="34" charset="-120"/>
              </a:rPr>
              <a:t>JoJo</a:t>
            </a:r>
            <a:endParaRPr lang="zh-TW" altLang="en-US" b="1" dirty="0">
              <a:latin typeface="微軟正黑體" panose="020B0604030504040204" pitchFamily="34" charset="-120"/>
              <a:ea typeface="微軟正黑體" panose="020B0604030504040204" pitchFamily="34" charset="-120"/>
            </a:endParaRPr>
          </a:p>
        </p:txBody>
      </p:sp>
      <p:pic>
        <p:nvPicPr>
          <p:cNvPr id="18" name="圖片 17"/>
          <p:cNvPicPr/>
          <p:nvPr/>
        </p:nvPicPr>
        <p:blipFill>
          <a:blip r:embed="rId5"/>
          <a:stretch>
            <a:fillRect/>
          </a:stretch>
        </p:blipFill>
        <p:spPr>
          <a:xfrm>
            <a:off x="5841240" y="4971270"/>
            <a:ext cx="3444875" cy="919480"/>
          </a:xfrm>
          <a:prstGeom prst="rect">
            <a:avLst/>
          </a:prstGeom>
        </p:spPr>
      </p:pic>
      <p:sp>
        <p:nvSpPr>
          <p:cNvPr id="19" name="等腰三角形 18"/>
          <p:cNvSpPr/>
          <p:nvPr/>
        </p:nvSpPr>
        <p:spPr>
          <a:xfrm rot="10800000">
            <a:off x="5519143" y="4594096"/>
            <a:ext cx="216000" cy="216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7729656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500"/>
                                        <p:tgtEl>
                                          <p:spTgt spid="8"/>
                                        </p:tgtEl>
                                      </p:cBhvr>
                                    </p:animEffect>
                                  </p:childTnLst>
                                </p:cTn>
                              </p:par>
                              <p:par>
                                <p:cTn id="11" presetID="22" presetClass="entr" presetSubtype="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up)">
                                      <p:cBhvr>
                                        <p:cTn id="13" dur="500"/>
                                        <p:tgtEl>
                                          <p:spTgt spid="17"/>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par>
                                <p:cTn id="17" presetID="22" presetClass="entr" presetSubtype="1"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up)">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02"/>
            <a:ext cx="12190413" cy="373149"/>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3" name="矩形 2"/>
          <p:cNvSpPr/>
          <p:nvPr/>
        </p:nvSpPr>
        <p:spPr>
          <a:xfrm>
            <a:off x="11565021" y="6524548"/>
            <a:ext cx="625393"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4" name="矩形 3"/>
          <p:cNvSpPr/>
          <p:nvPr/>
        </p:nvSpPr>
        <p:spPr>
          <a:xfrm>
            <a:off x="1" y="6524548"/>
            <a:ext cx="10438041"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15547" y="6170613"/>
            <a:ext cx="740569"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直線接點 7"/>
          <p:cNvCxnSpPr/>
          <p:nvPr/>
        </p:nvCxnSpPr>
        <p:spPr>
          <a:xfrm>
            <a:off x="-191068" y="1144702"/>
            <a:ext cx="1534060" cy="0"/>
          </a:xfrm>
          <a:prstGeom prst="line">
            <a:avLst/>
          </a:prstGeom>
          <a:ln w="76200">
            <a:solidFill>
              <a:srgbClr val="044875"/>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118542" y="436816"/>
            <a:ext cx="4078937" cy="707886"/>
          </a:xfrm>
          <a:prstGeom prst="rect">
            <a:avLst/>
          </a:prstGeom>
        </p:spPr>
        <p:txBody>
          <a:bodyPr wrap="none">
            <a:spAutoFit/>
          </a:bodyPr>
          <a:lstStyle/>
          <a:p>
            <a:pPr algn="just" eaLnBrk="0" hangingPunct="0">
              <a:spcAft>
                <a:spcPts val="0"/>
              </a:spcAft>
            </a:pPr>
            <a:r>
              <a:rPr lang="zh-TW" altLang="zh-TW" sz="4000" b="1" kern="100" dirty="0">
                <a:latin typeface="微軟正黑體" panose="020B0604030504040204" pitchFamily="34" charset="-120"/>
                <a:ea typeface="微軟正黑體" panose="020B0604030504040204" pitchFamily="34" charset="-120"/>
              </a:rPr>
              <a:t>螢</a:t>
            </a:r>
            <a:r>
              <a:rPr lang="zh-TW" altLang="zh-TW" sz="3200" b="1" kern="100" dirty="0">
                <a:latin typeface="微軟正黑體" panose="020B0604030504040204" pitchFamily="34" charset="-120"/>
                <a:ea typeface="微軟正黑體" panose="020B0604030504040204" pitchFamily="34" charset="-120"/>
              </a:rPr>
              <a:t>幕元件（</a:t>
            </a:r>
            <a:r>
              <a:rPr lang="en-US" altLang="zh-TW" sz="3200" b="1" kern="100" dirty="0">
                <a:latin typeface="微軟正黑體" panose="020B0604030504040204" pitchFamily="34" charset="-120"/>
                <a:ea typeface="微軟正黑體" panose="020B0604030504040204" pitchFamily="34" charset="-120"/>
              </a:rPr>
              <a:t>Screen</a:t>
            </a:r>
            <a:r>
              <a:rPr lang="zh-TW" altLang="zh-TW" sz="3200" b="1" kern="100" dirty="0">
                <a:latin typeface="微軟正黑體" panose="020B0604030504040204" pitchFamily="34" charset="-120"/>
                <a:ea typeface="微軟正黑體" panose="020B0604030504040204" pitchFamily="34" charset="-120"/>
              </a:rPr>
              <a:t>）</a:t>
            </a:r>
            <a:endParaRPr lang="zh-TW" altLang="zh-TW" sz="4000" b="1" kern="100" dirty="0">
              <a:effectLst/>
              <a:latin typeface="微軟正黑體" panose="020B0604030504040204" pitchFamily="34" charset="-120"/>
              <a:ea typeface="微軟正黑體" panose="020B0604030504040204" pitchFamily="34" charset="-120"/>
            </a:endParaRPr>
          </a:p>
        </p:txBody>
      </p:sp>
      <p:sp>
        <p:nvSpPr>
          <p:cNvPr id="7" name="矩形 6"/>
          <p:cNvSpPr/>
          <p:nvPr/>
        </p:nvSpPr>
        <p:spPr>
          <a:xfrm>
            <a:off x="541894" y="1387800"/>
            <a:ext cx="11241944" cy="1015663"/>
          </a:xfrm>
          <a:prstGeom prst="rect">
            <a:avLst/>
          </a:prstGeom>
        </p:spPr>
        <p:txBody>
          <a:bodyPr wrap="square">
            <a:spAutoFit/>
          </a:bodyPr>
          <a:lstStyle/>
          <a:p>
            <a:pPr indent="457200"/>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當新增專案時，</a:t>
            </a:r>
            <a:r>
              <a:rPr lang="en-US" altLang="zh-TW" b="1" dirty="0">
                <a:latin typeface="微軟正黑體" panose="020B0604030504040204" pitchFamily="34" charset="-120"/>
                <a:ea typeface="微軟正黑體" panose="020B0604030504040204" pitchFamily="34" charset="-120"/>
              </a:rPr>
              <a:t>MIT App Inventor 2</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網站會自動新增一個名稱為「</a:t>
            </a:r>
            <a:r>
              <a:rPr lang="en-US" altLang="zh-TW" b="1" dirty="0">
                <a:latin typeface="微軟正黑體" panose="020B0604030504040204" pitchFamily="34" charset="-120"/>
                <a:ea typeface="微軟正黑體" panose="020B0604030504040204" pitchFamily="34" charset="-120"/>
              </a:rPr>
              <a:t>Screen1</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」的螢幕元件，螢幕元件是其他元件的容器。如果需要多個螢幕元件，按下「</a:t>
            </a:r>
            <a:r>
              <a:rPr lang="en-US" altLang="zh-TW" b="1" dirty="0">
                <a:latin typeface="微軟正黑體" panose="020B0604030504040204" pitchFamily="34" charset="-120"/>
                <a:ea typeface="微軟正黑體" panose="020B0604030504040204" pitchFamily="34" charset="-120"/>
              </a:rPr>
              <a:t>Add Screen</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」按鈕即可新增，按下「</a:t>
            </a:r>
            <a:r>
              <a:rPr lang="en-US" altLang="zh-TW" b="1" dirty="0">
                <a:latin typeface="微軟正黑體" panose="020B0604030504040204" pitchFamily="34" charset="-120"/>
                <a:ea typeface="微軟正黑體" panose="020B0604030504040204" pitchFamily="34" charset="-120"/>
              </a:rPr>
              <a:t>Remove Screen</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」按鈕即可移除螢幕元件。</a:t>
            </a:r>
            <a:endParaRPr lang="zh-TW" altLang="en-US" b="1" dirty="0">
              <a:latin typeface="微軟正黑體" panose="020B0604030504040204" pitchFamily="34" charset="-120"/>
              <a:ea typeface="微軟正黑體" panose="020B0604030504040204" pitchFamily="34" charset="-120"/>
            </a:endParaRPr>
          </a:p>
        </p:txBody>
      </p:sp>
      <p:pic>
        <p:nvPicPr>
          <p:cNvPr id="17" name="圖片 16"/>
          <p:cNvPicPr/>
          <p:nvPr/>
        </p:nvPicPr>
        <p:blipFill rotWithShape="1">
          <a:blip r:embed="rId3" cstate="print">
            <a:extLst>
              <a:ext uri="{28A0092B-C50C-407E-A947-70E740481C1C}">
                <a14:useLocalDpi xmlns:a14="http://schemas.microsoft.com/office/drawing/2010/main" val="0"/>
              </a:ext>
            </a:extLst>
          </a:blip>
          <a:srcRect r="1569" b="17535"/>
          <a:stretch/>
        </p:blipFill>
        <p:spPr bwMode="auto">
          <a:xfrm>
            <a:off x="2018339" y="2565698"/>
            <a:ext cx="8289054" cy="3174594"/>
          </a:xfrm>
          <a:prstGeom prst="rect">
            <a:avLst/>
          </a:prstGeom>
          <a:noFill/>
          <a:ln>
            <a:noFill/>
          </a:ln>
          <a:extLst>
            <a:ext uri="{53640926-AAD7-44D8-BBD7-CCE9431645EC}">
              <a14:shadowObscured xmlns:a14="http://schemas.microsoft.com/office/drawing/2010/main"/>
            </a:ext>
          </a:extLst>
        </p:spPr>
      </p:pic>
      <p:sp>
        <p:nvSpPr>
          <p:cNvPr id="6" name="矩形 5"/>
          <p:cNvSpPr/>
          <p:nvPr/>
        </p:nvSpPr>
        <p:spPr>
          <a:xfrm>
            <a:off x="2072526" y="2930330"/>
            <a:ext cx="485847" cy="2700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文字方塊 2"/>
          <p:cNvSpPr txBox="1">
            <a:spLocks noChangeArrowheads="1"/>
          </p:cNvSpPr>
          <p:nvPr/>
        </p:nvSpPr>
        <p:spPr bwMode="auto">
          <a:xfrm>
            <a:off x="2517046" y="2925738"/>
            <a:ext cx="833175" cy="215702"/>
          </a:xfrm>
          <a:prstGeom prst="rect">
            <a:avLst/>
          </a:prstGeom>
          <a:noFill/>
          <a:ln w="9525">
            <a:noFill/>
            <a:miter lim="800000"/>
            <a:headEnd/>
            <a:tailEnd/>
          </a:ln>
        </p:spPr>
        <p:txBody>
          <a:bodyPr rot="0" vert="horz" wrap="square" lIns="91440" tIns="45720" rIns="91440" bIns="45720" anchor="t" anchorCtr="0">
            <a:noAutofit/>
          </a:bodyPr>
          <a:lstStyle/>
          <a:p>
            <a:pPr algn="l">
              <a:spcAft>
                <a:spcPts val="0"/>
              </a:spcAft>
            </a:pPr>
            <a:r>
              <a:rPr lang="zh-TW" sz="1400" b="1" kern="100" dirty="0">
                <a:effectLst/>
                <a:latin typeface="Calibri" panose="020F0502020204030204" pitchFamily="34" charset="0"/>
                <a:ea typeface="微軟正黑體" panose="020B0604030504040204" pitchFamily="34" charset="-120"/>
                <a:cs typeface="Times New Roman" panose="02020603050405020304" pitchFamily="18" charset="0"/>
              </a:rPr>
              <a:t>元件區</a:t>
            </a:r>
            <a:endParaRPr lang="zh-TW" sz="1600" b="1" kern="100" dirty="0">
              <a:effectLst/>
              <a:latin typeface="Calibri" panose="020F0502020204030204" pitchFamily="34" charset="0"/>
              <a:ea typeface="微軟正黑體" panose="020B0604030504040204" pitchFamily="34" charset="-120"/>
              <a:cs typeface="Times New Roman" panose="02020603050405020304" pitchFamily="18" charset="0"/>
            </a:endParaRPr>
          </a:p>
        </p:txBody>
      </p:sp>
      <p:sp>
        <p:nvSpPr>
          <p:cNvPr id="34" name="矩形 33"/>
          <p:cNvSpPr/>
          <p:nvPr/>
        </p:nvSpPr>
        <p:spPr>
          <a:xfrm>
            <a:off x="3954555" y="2931536"/>
            <a:ext cx="485847" cy="2700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文字方塊 2"/>
          <p:cNvSpPr txBox="1">
            <a:spLocks noChangeArrowheads="1"/>
          </p:cNvSpPr>
          <p:nvPr/>
        </p:nvSpPr>
        <p:spPr bwMode="auto">
          <a:xfrm>
            <a:off x="4440402" y="2947788"/>
            <a:ext cx="1366772" cy="235154"/>
          </a:xfrm>
          <a:prstGeom prst="rect">
            <a:avLst/>
          </a:prstGeom>
          <a:noFill/>
          <a:ln w="9525">
            <a:noFill/>
            <a:miter lim="800000"/>
            <a:headEnd/>
            <a:tailEnd/>
          </a:ln>
        </p:spPr>
        <p:txBody>
          <a:bodyPr rot="0" vert="horz" wrap="square" lIns="91440" tIns="45720" rIns="91440" bIns="45720" anchor="t" anchorCtr="0">
            <a:noAutofit/>
          </a:bodyPr>
          <a:lstStyle/>
          <a:p>
            <a:pPr algn="l">
              <a:spcAft>
                <a:spcPts val="0"/>
              </a:spcAft>
            </a:pPr>
            <a:r>
              <a:rPr lang="en-US" sz="1400" b="1" kern="100" dirty="0">
                <a:effectLst/>
                <a:latin typeface="微軟正黑體" pitchFamily="34" charset="-120"/>
                <a:ea typeface="微軟正黑體" pitchFamily="34" charset="-120"/>
                <a:cs typeface="Times New Roman" panose="02020603050405020304" pitchFamily="18" charset="0"/>
              </a:rPr>
              <a:t>App</a:t>
            </a:r>
            <a:r>
              <a:rPr lang="zh-TW" sz="1400" b="1" kern="100" dirty="0">
                <a:effectLst/>
                <a:latin typeface="微軟正黑體" pitchFamily="34" charset="-120"/>
                <a:ea typeface="微軟正黑體" pitchFamily="34" charset="-120"/>
                <a:cs typeface="Times New Roman" panose="02020603050405020304" pitchFamily="18" charset="0"/>
              </a:rPr>
              <a:t>畫面預覽</a:t>
            </a:r>
            <a:endParaRPr lang="zh-TW" sz="1600" b="1" kern="100" dirty="0">
              <a:effectLst/>
              <a:latin typeface="微軟正黑體" pitchFamily="34" charset="-120"/>
              <a:ea typeface="微軟正黑體" pitchFamily="34" charset="-120"/>
              <a:cs typeface="Times New Roman" panose="02020603050405020304" pitchFamily="18" charset="0"/>
            </a:endParaRPr>
          </a:p>
        </p:txBody>
      </p:sp>
      <p:sp>
        <p:nvSpPr>
          <p:cNvPr id="36" name="矩形 35"/>
          <p:cNvSpPr/>
          <p:nvPr/>
        </p:nvSpPr>
        <p:spPr>
          <a:xfrm>
            <a:off x="6991419" y="2948901"/>
            <a:ext cx="732198" cy="2700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文字方塊 2"/>
          <p:cNvSpPr txBox="1">
            <a:spLocks noChangeArrowheads="1"/>
          </p:cNvSpPr>
          <p:nvPr/>
        </p:nvSpPr>
        <p:spPr bwMode="auto">
          <a:xfrm>
            <a:off x="7679382" y="2967202"/>
            <a:ext cx="1008112" cy="234404"/>
          </a:xfrm>
          <a:prstGeom prst="rect">
            <a:avLst/>
          </a:prstGeom>
          <a:noFill/>
          <a:ln w="9525">
            <a:noFill/>
            <a:miter lim="800000"/>
            <a:headEnd/>
            <a:tailEnd/>
          </a:ln>
        </p:spPr>
        <p:txBody>
          <a:bodyPr rot="0" vert="horz" wrap="square" lIns="91440" tIns="45720" rIns="91440" bIns="45720" anchor="t" anchorCtr="0">
            <a:noAutofit/>
          </a:bodyPr>
          <a:lstStyle/>
          <a:p>
            <a:pPr algn="l">
              <a:spcAft>
                <a:spcPts val="0"/>
              </a:spcAft>
            </a:pPr>
            <a:r>
              <a:rPr lang="zh-TW" sz="1400" b="1" kern="100" dirty="0">
                <a:effectLst/>
                <a:latin typeface="Calibri" panose="020F0502020204030204" pitchFamily="34" charset="0"/>
                <a:ea typeface="微軟正黑體" panose="020B0604030504040204" pitchFamily="34" charset="-120"/>
                <a:cs typeface="Times New Roman" panose="02020603050405020304" pitchFamily="18" charset="0"/>
              </a:rPr>
              <a:t>所有元件</a:t>
            </a:r>
            <a:r>
              <a:rPr lang="en-US" sz="1400" b="1" kern="100" dirty="0">
                <a:effectLst/>
                <a:latin typeface="Calibri" panose="020F0502020204030204" pitchFamily="34" charset="0"/>
                <a:ea typeface="微軟正黑體" panose="020B0604030504040204" pitchFamily="34" charset="-120"/>
                <a:cs typeface="Times New Roman" panose="02020603050405020304" pitchFamily="18" charset="0"/>
              </a:rPr>
              <a:t> </a:t>
            </a:r>
            <a:endParaRPr lang="zh-TW" sz="1600" b="1" kern="100" dirty="0">
              <a:effectLst/>
              <a:latin typeface="Calibri" panose="020F0502020204030204" pitchFamily="34" charset="0"/>
              <a:ea typeface="微軟正黑體" panose="020B0604030504040204" pitchFamily="34" charset="-120"/>
              <a:cs typeface="Times New Roman" panose="02020603050405020304" pitchFamily="18" charset="0"/>
            </a:endParaRPr>
          </a:p>
        </p:txBody>
      </p:sp>
      <p:sp>
        <p:nvSpPr>
          <p:cNvPr id="38" name="矩形 37"/>
          <p:cNvSpPr/>
          <p:nvPr/>
        </p:nvSpPr>
        <p:spPr>
          <a:xfrm>
            <a:off x="8757897" y="2931536"/>
            <a:ext cx="577669" cy="2700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文字方塊 2"/>
          <p:cNvSpPr txBox="1">
            <a:spLocks noChangeArrowheads="1"/>
          </p:cNvSpPr>
          <p:nvPr/>
        </p:nvSpPr>
        <p:spPr bwMode="auto">
          <a:xfrm>
            <a:off x="9276931" y="2936853"/>
            <a:ext cx="1282771" cy="257024"/>
          </a:xfrm>
          <a:prstGeom prst="rect">
            <a:avLst/>
          </a:prstGeom>
          <a:noFill/>
          <a:ln w="9525">
            <a:noFill/>
            <a:miter lim="800000"/>
            <a:headEnd/>
            <a:tailEnd/>
          </a:ln>
        </p:spPr>
        <p:txBody>
          <a:bodyPr rot="0" vert="horz" wrap="square" lIns="91440" tIns="45720" rIns="91440" bIns="45720" anchor="t" anchorCtr="0">
            <a:noAutofit/>
          </a:bodyPr>
          <a:lstStyle/>
          <a:p>
            <a:pPr algn="l">
              <a:spcAft>
                <a:spcPts val="0"/>
              </a:spcAft>
            </a:pPr>
            <a:r>
              <a:rPr lang="zh-TW" sz="1400" b="1" kern="100" dirty="0">
                <a:effectLst/>
                <a:latin typeface="Calibri" panose="020F0502020204030204" pitchFamily="34" charset="0"/>
                <a:ea typeface="微軟正黑體" panose="020B0604030504040204" pitchFamily="34" charset="-120"/>
                <a:cs typeface="Times New Roman" panose="02020603050405020304" pitchFamily="18" charset="0"/>
              </a:rPr>
              <a:t>元件屬性</a:t>
            </a:r>
            <a:r>
              <a:rPr lang="en-US" sz="1400" b="1" kern="100" dirty="0">
                <a:effectLst/>
                <a:latin typeface="Calibri" panose="020F0502020204030204" pitchFamily="34" charset="0"/>
                <a:ea typeface="微軟正黑體" panose="020B0604030504040204" pitchFamily="34" charset="-120"/>
                <a:cs typeface="Times New Roman" panose="02020603050405020304" pitchFamily="18" charset="0"/>
              </a:rPr>
              <a:t> </a:t>
            </a:r>
            <a:endParaRPr lang="zh-TW" sz="1600" b="1" kern="100" dirty="0">
              <a:effectLst/>
              <a:latin typeface="Calibri" panose="020F0502020204030204" pitchFamily="34" charset="0"/>
              <a:ea typeface="微軟正黑體" panose="020B0604030504040204" pitchFamily="34" charset="-120"/>
              <a:cs typeface="Times New Roman" panose="02020603050405020304" pitchFamily="18" charset="0"/>
            </a:endParaRPr>
          </a:p>
        </p:txBody>
      </p:sp>
      <p:sp>
        <p:nvSpPr>
          <p:cNvPr id="40" name="矩形 39"/>
          <p:cNvSpPr/>
          <p:nvPr/>
        </p:nvSpPr>
        <p:spPr>
          <a:xfrm>
            <a:off x="3788430" y="2565698"/>
            <a:ext cx="2018744" cy="2700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 name="文字方塊 2"/>
          <p:cNvSpPr txBox="1">
            <a:spLocks noChangeArrowheads="1"/>
          </p:cNvSpPr>
          <p:nvPr/>
        </p:nvSpPr>
        <p:spPr bwMode="auto">
          <a:xfrm>
            <a:off x="5820224" y="2594246"/>
            <a:ext cx="3051451" cy="212973"/>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zh-TW" sz="1400" b="1" kern="100" dirty="0">
                <a:effectLst/>
                <a:latin typeface="Calibri" panose="020F0502020204030204" pitchFamily="34" charset="0"/>
                <a:ea typeface="微軟正黑體" panose="020B0604030504040204" pitchFamily="34" charset="-120"/>
                <a:cs typeface="Times New Roman" panose="02020603050405020304" pitchFamily="18" charset="0"/>
              </a:rPr>
              <a:t>螢幕元件切換、新增、刪除</a:t>
            </a:r>
            <a:endParaRPr lang="zh-TW" sz="1600" b="1" kern="100" dirty="0">
              <a:effectLst/>
              <a:latin typeface="Calibri" panose="020F0502020204030204" pitchFamily="34"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3118432797"/>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02"/>
            <a:ext cx="12190413" cy="373149"/>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3" name="矩形 2"/>
          <p:cNvSpPr/>
          <p:nvPr/>
        </p:nvSpPr>
        <p:spPr>
          <a:xfrm>
            <a:off x="11565021" y="6524548"/>
            <a:ext cx="625393"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4" name="矩形 3"/>
          <p:cNvSpPr/>
          <p:nvPr/>
        </p:nvSpPr>
        <p:spPr>
          <a:xfrm>
            <a:off x="1" y="6524548"/>
            <a:ext cx="10438041"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15547" y="6170613"/>
            <a:ext cx="740569"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直線接點 5"/>
          <p:cNvCxnSpPr/>
          <p:nvPr/>
        </p:nvCxnSpPr>
        <p:spPr>
          <a:xfrm>
            <a:off x="-191068" y="1144702"/>
            <a:ext cx="1534060" cy="0"/>
          </a:xfrm>
          <a:prstGeom prst="line">
            <a:avLst/>
          </a:prstGeom>
          <a:ln w="76200">
            <a:solidFill>
              <a:srgbClr val="044875"/>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183366" y="436816"/>
            <a:ext cx="2339102" cy="707886"/>
          </a:xfrm>
          <a:prstGeom prst="rect">
            <a:avLst/>
          </a:prstGeom>
        </p:spPr>
        <p:txBody>
          <a:bodyPr wrap="none">
            <a:spAutoFit/>
          </a:bodyPr>
          <a:lstStyle/>
          <a:p>
            <a:pPr algn="just" eaLnBrk="0" hangingPunct="0">
              <a:spcAft>
                <a:spcPts val="0"/>
              </a:spcAft>
            </a:pPr>
            <a:r>
              <a:rPr lang="zh-TW" altLang="zh-TW" sz="4000" b="1" kern="100" dirty="0">
                <a:solidFill>
                  <a:srgbClr val="C00000"/>
                </a:solidFill>
                <a:latin typeface="Times New Roman" panose="02020603050405020304" pitchFamily="18" charset="0"/>
                <a:ea typeface="微軟正黑體" panose="020B0604030504040204" pitchFamily="34" charset="-120"/>
              </a:rPr>
              <a:t>存</a:t>
            </a:r>
            <a:r>
              <a:rPr lang="zh-TW" altLang="zh-TW" sz="3200" b="1" kern="100" dirty="0">
                <a:solidFill>
                  <a:srgbClr val="C00000"/>
                </a:solidFill>
                <a:latin typeface="Times New Roman" panose="02020603050405020304" pitchFamily="18" charset="0"/>
                <a:ea typeface="微軟正黑體" panose="020B0604030504040204" pitchFamily="34" charset="-120"/>
              </a:rPr>
              <a:t>取變數值</a:t>
            </a:r>
            <a:endParaRPr lang="zh-TW" altLang="zh-TW" sz="3200" b="1" kern="100" dirty="0">
              <a:solidFill>
                <a:srgbClr val="C00000"/>
              </a:solidFill>
              <a:effectLst/>
              <a:latin typeface="Times New Roman" panose="02020603050405020304" pitchFamily="18" charset="0"/>
              <a:ea typeface="微軟正黑體" panose="020B0604030504040204" pitchFamily="34" charset="-120"/>
            </a:endParaRPr>
          </a:p>
        </p:txBody>
      </p:sp>
      <p:sp>
        <p:nvSpPr>
          <p:cNvPr id="8" name="矩形 7"/>
          <p:cNvSpPr/>
          <p:nvPr/>
        </p:nvSpPr>
        <p:spPr>
          <a:xfrm>
            <a:off x="575962" y="1476104"/>
            <a:ext cx="7679484" cy="1015663"/>
          </a:xfrm>
          <a:prstGeom prst="rect">
            <a:avLst/>
          </a:prstGeom>
        </p:spPr>
        <p:txBody>
          <a:bodyPr wrap="square">
            <a:spAutoFit/>
          </a:bodyPr>
          <a:lstStyle/>
          <a:p>
            <a:pPr indent="457200"/>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取得變數值的方塊可經由點選變數方塊後，將滑鼠移到宣告的變數名稱上，過一會將會出現兩個方塊可供選擇，一個是</a:t>
            </a:r>
            <a:r>
              <a:rPr lang="en-US" altLang="zh-TW" b="1" dirty="0">
                <a:latin typeface="微軟正黑體" panose="020B0604030504040204" pitchFamily="34" charset="-120"/>
                <a:ea typeface="微軟正黑體" panose="020B0604030504040204" pitchFamily="34" charset="-120"/>
              </a:rPr>
              <a:t>get </a:t>
            </a:r>
            <a:r>
              <a:rPr lang="zh-TW" altLang="en-US" b="1" dirty="0">
                <a:latin typeface="微軟正黑體" panose="020B0604030504040204" pitchFamily="34" charset="-120"/>
                <a:ea typeface="微軟正黑體" panose="020B0604030504040204" pitchFamily="34" charset="-120"/>
              </a:rPr>
              <a:t>（</a:t>
            </a:r>
            <a:r>
              <a:rPr lang="zh-TW" altLang="zh-TW" b="1" dirty="0" smtClean="0">
                <a:latin typeface="微軟正黑體" panose="020B0604030504040204" pitchFamily="34" charset="-120"/>
                <a:ea typeface="微軟正黑體" panose="020B0604030504040204" pitchFamily="34" charset="-120"/>
                <a:cs typeface="Times New Roman" panose="02020603050405020304" pitchFamily="18" charset="0"/>
              </a:rPr>
              <a:t>取得</a:t>
            </a:r>
            <a:r>
              <a:rPr lang="zh-TW" altLang="en-US" b="1" dirty="0" smtClean="0">
                <a:latin typeface="微軟正黑體" panose="020B0604030504040204" pitchFamily="34" charset="-120"/>
                <a:ea typeface="微軟正黑體" panose="020B0604030504040204" pitchFamily="34" charset="-120"/>
              </a:rPr>
              <a:t>）</a:t>
            </a:r>
            <a:r>
              <a:rPr lang="zh-TW" altLang="zh-TW" b="1"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另一個則為</a:t>
            </a:r>
            <a:r>
              <a:rPr lang="en-US" altLang="zh-TW" b="1" dirty="0">
                <a:latin typeface="微軟正黑體" panose="020B0604030504040204" pitchFamily="34" charset="-120"/>
                <a:ea typeface="微軟正黑體" panose="020B0604030504040204" pitchFamily="34" charset="-120"/>
              </a:rPr>
              <a:t>set .. to </a:t>
            </a:r>
            <a:r>
              <a:rPr lang="zh-TW" altLang="en-US" b="1" dirty="0" smtClean="0">
                <a:latin typeface="微軟正黑體" panose="020B0604030504040204" pitchFamily="34" charset="-120"/>
                <a:ea typeface="微軟正黑體" panose="020B0604030504040204" pitchFamily="34" charset="-120"/>
              </a:rPr>
              <a:t>（</a:t>
            </a:r>
            <a:r>
              <a:rPr lang="zh-TW" altLang="zh-TW" b="1" dirty="0" smtClean="0">
                <a:latin typeface="微軟正黑體" panose="020B0604030504040204" pitchFamily="34" charset="-120"/>
                <a:ea typeface="微軟正黑體" panose="020B0604030504040204" pitchFamily="34" charset="-120"/>
                <a:cs typeface="Times New Roman" panose="02020603050405020304" pitchFamily="18" charset="0"/>
              </a:rPr>
              <a:t>設定</a:t>
            </a:r>
            <a:r>
              <a:rPr lang="zh-TW" altLang="en-US" b="1" dirty="0" smtClean="0">
                <a:latin typeface="微軟正黑體" panose="020B0604030504040204" pitchFamily="34" charset="-120"/>
                <a:ea typeface="微軟正黑體" panose="020B0604030504040204" pitchFamily="34" charset="-120"/>
              </a:rPr>
              <a:t>）</a:t>
            </a:r>
            <a:r>
              <a:rPr lang="zh-TW" altLang="zh-TW" b="1"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b="1" dirty="0">
              <a:latin typeface="微軟正黑體" panose="020B0604030504040204" pitchFamily="34" charset="-120"/>
              <a:ea typeface="微軟正黑體" panose="020B0604030504040204" pitchFamily="34" charset="-120"/>
            </a:endParaRPr>
          </a:p>
        </p:txBody>
      </p:sp>
      <p:pic>
        <p:nvPicPr>
          <p:cNvPr id="14" name="圖片 13"/>
          <p:cNvPicPr/>
          <p:nvPr/>
        </p:nvPicPr>
        <p:blipFill rotWithShape="1">
          <a:blip r:embed="rId3"/>
          <a:srcRect l="3277" t="2374" r="4600" b="12977"/>
          <a:stretch/>
        </p:blipFill>
        <p:spPr bwMode="auto">
          <a:xfrm>
            <a:off x="8255446" y="1456784"/>
            <a:ext cx="3816424" cy="1108914"/>
          </a:xfrm>
          <a:prstGeom prst="rect">
            <a:avLst/>
          </a:prstGeom>
          <a:ln>
            <a:noFill/>
          </a:ln>
          <a:extLst>
            <a:ext uri="{53640926-AAD7-44D8-BBD7-CCE9431645EC}">
              <a14:shadowObscured xmlns:a14="http://schemas.microsoft.com/office/drawing/2010/main"/>
            </a:ext>
          </a:extLst>
        </p:spPr>
      </p:pic>
      <p:sp>
        <p:nvSpPr>
          <p:cNvPr id="9" name="矩形 8"/>
          <p:cNvSpPr/>
          <p:nvPr/>
        </p:nvSpPr>
        <p:spPr>
          <a:xfrm>
            <a:off x="575962" y="2925738"/>
            <a:ext cx="11495908" cy="707886"/>
          </a:xfrm>
          <a:prstGeom prst="rect">
            <a:avLst/>
          </a:prstGeom>
        </p:spPr>
        <p:txBody>
          <a:bodyPr wrap="square">
            <a:spAutoFit/>
          </a:bodyPr>
          <a:lstStyle/>
          <a:p>
            <a:pPr indent="457200"/>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以下例試做看看，我們先在</a:t>
            </a:r>
            <a:r>
              <a:rPr lang="en-US" altLang="zh-TW" b="1" dirty="0">
                <a:latin typeface="微軟正黑體" panose="020B0604030504040204" pitchFamily="34" charset="-120"/>
                <a:ea typeface="微軟正黑體" panose="020B0604030504040204" pitchFamily="34" charset="-120"/>
              </a:rPr>
              <a:t>Screen 1</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配置一個按鈕及一個</a:t>
            </a:r>
            <a:r>
              <a:rPr lang="en-US" altLang="zh-TW" b="1" dirty="0">
                <a:latin typeface="微軟正黑體" panose="020B0604030504040204" pitchFamily="34" charset="-120"/>
                <a:ea typeface="微軟正黑體" panose="020B0604030504040204" pitchFamily="34" charset="-120"/>
              </a:rPr>
              <a:t>Label</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，當按下按鈕時，將</a:t>
            </a:r>
            <a:r>
              <a:rPr lang="en-US" altLang="zh-TW" b="1" dirty="0">
                <a:latin typeface="微軟正黑體" panose="020B0604030504040204" pitchFamily="34" charset="-120"/>
                <a:ea typeface="微軟正黑體" panose="020B0604030504040204" pitchFamily="34" charset="-120"/>
              </a:rPr>
              <a:t>Label</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的文字改為</a:t>
            </a:r>
            <a:r>
              <a:rPr lang="en-US" altLang="zh-TW" b="1" dirty="0">
                <a:latin typeface="微軟正黑體" panose="020B0604030504040204" pitchFamily="34" charset="-120"/>
                <a:ea typeface="微軟正黑體" panose="020B0604030504040204" pitchFamily="34" charset="-120"/>
              </a:rPr>
              <a:t>nickname</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的值。</a:t>
            </a:r>
            <a:endParaRPr lang="zh-TW" altLang="en-US" b="1" dirty="0">
              <a:latin typeface="微軟正黑體" panose="020B0604030504040204" pitchFamily="34" charset="-120"/>
              <a:ea typeface="微軟正黑體" panose="020B0604030504040204" pitchFamily="34" charset="-120"/>
            </a:endParaRPr>
          </a:p>
        </p:txBody>
      </p:sp>
      <p:pic>
        <p:nvPicPr>
          <p:cNvPr id="15" name="圖片 14"/>
          <p:cNvPicPr/>
          <p:nvPr/>
        </p:nvPicPr>
        <p:blipFill>
          <a:blip r:embed="rId4"/>
          <a:stretch>
            <a:fillRect/>
          </a:stretch>
        </p:blipFill>
        <p:spPr>
          <a:xfrm>
            <a:off x="3286894" y="3456657"/>
            <a:ext cx="2016224" cy="3067891"/>
          </a:xfrm>
          <a:prstGeom prst="rect">
            <a:avLst/>
          </a:prstGeom>
        </p:spPr>
      </p:pic>
      <p:pic>
        <p:nvPicPr>
          <p:cNvPr id="16" name="圖片 15"/>
          <p:cNvPicPr/>
          <p:nvPr/>
        </p:nvPicPr>
        <p:blipFill>
          <a:blip r:embed="rId5"/>
          <a:stretch>
            <a:fillRect/>
          </a:stretch>
        </p:blipFill>
        <p:spPr>
          <a:xfrm>
            <a:off x="5591150" y="4191061"/>
            <a:ext cx="4248472" cy="1903029"/>
          </a:xfrm>
          <a:prstGeom prst="rect">
            <a:avLst/>
          </a:prstGeom>
        </p:spPr>
      </p:pic>
    </p:spTree>
    <p:extLst>
      <p:ext uri="{BB962C8B-B14F-4D97-AF65-F5344CB8AC3E}">
        <p14:creationId xmlns:p14="http://schemas.microsoft.com/office/powerpoint/2010/main" val="343899855"/>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02"/>
            <a:ext cx="12190413" cy="373149"/>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3" name="矩形 2"/>
          <p:cNvSpPr/>
          <p:nvPr/>
        </p:nvSpPr>
        <p:spPr>
          <a:xfrm>
            <a:off x="11565021" y="6524548"/>
            <a:ext cx="625393"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4" name="矩形 3"/>
          <p:cNvSpPr/>
          <p:nvPr/>
        </p:nvSpPr>
        <p:spPr>
          <a:xfrm>
            <a:off x="1" y="6524548"/>
            <a:ext cx="10438041"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15547" y="6170613"/>
            <a:ext cx="740569"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直線接點 5"/>
          <p:cNvCxnSpPr/>
          <p:nvPr/>
        </p:nvCxnSpPr>
        <p:spPr>
          <a:xfrm>
            <a:off x="-191068" y="1144702"/>
            <a:ext cx="1534060" cy="0"/>
          </a:xfrm>
          <a:prstGeom prst="line">
            <a:avLst/>
          </a:prstGeom>
          <a:ln w="76200">
            <a:solidFill>
              <a:srgbClr val="044875"/>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183366" y="436816"/>
            <a:ext cx="2339102" cy="707886"/>
          </a:xfrm>
          <a:prstGeom prst="rect">
            <a:avLst/>
          </a:prstGeom>
        </p:spPr>
        <p:txBody>
          <a:bodyPr wrap="none">
            <a:spAutoFit/>
          </a:bodyPr>
          <a:lstStyle/>
          <a:p>
            <a:pPr algn="just" eaLnBrk="0" hangingPunct="0">
              <a:spcAft>
                <a:spcPts val="0"/>
              </a:spcAft>
            </a:pPr>
            <a:r>
              <a:rPr lang="zh-TW" altLang="zh-TW" sz="4000" b="1" kern="100" dirty="0">
                <a:solidFill>
                  <a:srgbClr val="C00000"/>
                </a:solidFill>
                <a:latin typeface="Times New Roman" panose="02020603050405020304" pitchFamily="18" charset="0"/>
                <a:ea typeface="微軟正黑體" panose="020B0604030504040204" pitchFamily="34" charset="-120"/>
              </a:rPr>
              <a:t>存</a:t>
            </a:r>
            <a:r>
              <a:rPr lang="zh-TW" altLang="zh-TW" sz="3200" b="1" kern="100" dirty="0">
                <a:solidFill>
                  <a:srgbClr val="C00000"/>
                </a:solidFill>
                <a:latin typeface="Times New Roman" panose="02020603050405020304" pitchFamily="18" charset="0"/>
                <a:ea typeface="微軟正黑體" panose="020B0604030504040204" pitchFamily="34" charset="-120"/>
              </a:rPr>
              <a:t>取變數值</a:t>
            </a:r>
            <a:endParaRPr lang="zh-TW" altLang="zh-TW" sz="3200" b="1" kern="100" dirty="0">
              <a:solidFill>
                <a:srgbClr val="C00000"/>
              </a:solidFill>
              <a:effectLst/>
              <a:latin typeface="Times New Roman" panose="02020603050405020304" pitchFamily="18" charset="0"/>
              <a:ea typeface="微軟正黑體" panose="020B0604030504040204" pitchFamily="34" charset="-120"/>
            </a:endParaRPr>
          </a:p>
        </p:txBody>
      </p:sp>
      <p:sp>
        <p:nvSpPr>
          <p:cNvPr id="10" name="矩形 9"/>
          <p:cNvSpPr/>
          <p:nvPr/>
        </p:nvSpPr>
        <p:spPr>
          <a:xfrm>
            <a:off x="575962" y="1499478"/>
            <a:ext cx="10487796" cy="707886"/>
          </a:xfrm>
          <a:prstGeom prst="rect">
            <a:avLst/>
          </a:prstGeom>
        </p:spPr>
        <p:txBody>
          <a:bodyPr wrap="square">
            <a:spAutoFit/>
          </a:bodyPr>
          <a:lstStyle/>
          <a:p>
            <a:pPr indent="457200" algn="just" eaLnBrk="0" hangingPunct="0">
              <a:spcAft>
                <a:spcPts val="0"/>
              </a:spcAft>
            </a:pP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區域變數的使用是有範圍限制的，</a:t>
            </a:r>
            <a:r>
              <a:rPr lang="zh-TW"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例如</a:t>
            </a:r>
            <a:r>
              <a:rPr lang="zh-TW" altLang="en-US" b="1" kern="100" dirty="0">
                <a:latin typeface="微軟正黑體" panose="020B0604030504040204" pitchFamily="34" charset="-120"/>
                <a:ea typeface="微軟正黑體" panose="020B0604030504040204" pitchFamily="34" charset="-120"/>
                <a:cs typeface="Times New Roman" panose="02020603050405020304" pitchFamily="18" charset="0"/>
              </a:rPr>
              <a:t>前</a:t>
            </a:r>
            <a:r>
              <a:rPr lang="zh-TW"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例</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如果將</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get nickname</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方塊移出有效範圍，我們可以發現方塊前面出現紅色叉叉，表示放在外面是無效的。</a:t>
            </a:r>
            <a:endParaRPr lang="zh-TW" altLang="zh-TW"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pic>
        <p:nvPicPr>
          <p:cNvPr id="17" name="圖片 16"/>
          <p:cNvPicPr/>
          <p:nvPr/>
        </p:nvPicPr>
        <p:blipFill rotWithShape="1">
          <a:blip r:embed="rId3"/>
          <a:srcRect b="9175"/>
          <a:stretch/>
        </p:blipFill>
        <p:spPr bwMode="auto">
          <a:xfrm>
            <a:off x="3574926" y="2365431"/>
            <a:ext cx="4320480" cy="1800198"/>
          </a:xfrm>
          <a:prstGeom prst="rect">
            <a:avLst/>
          </a:prstGeom>
          <a:ln>
            <a:noFill/>
          </a:ln>
          <a:extLst>
            <a:ext uri="{53640926-AAD7-44D8-BBD7-CCE9431645EC}">
              <a14:shadowObscured xmlns:a14="http://schemas.microsoft.com/office/drawing/2010/main"/>
            </a:ext>
          </a:extLst>
        </p:spPr>
      </p:pic>
      <p:sp>
        <p:nvSpPr>
          <p:cNvPr id="18" name="圓角矩形 17"/>
          <p:cNvSpPr/>
          <p:nvPr/>
        </p:nvSpPr>
        <p:spPr>
          <a:xfrm>
            <a:off x="400034" y="5152817"/>
            <a:ext cx="5983204" cy="1174950"/>
          </a:xfrm>
          <a:prstGeom prst="roundRect">
            <a:avLst/>
          </a:prstGeom>
          <a:gradFill flip="none" rotWithShape="1">
            <a:gsLst>
              <a:gs pos="0">
                <a:srgbClr val="044875">
                  <a:shade val="30000"/>
                  <a:satMod val="115000"/>
                  <a:alpha val="75000"/>
                </a:srgbClr>
              </a:gs>
              <a:gs pos="50000">
                <a:srgbClr val="044875">
                  <a:shade val="67500"/>
                  <a:satMod val="115000"/>
                </a:srgbClr>
              </a:gs>
              <a:gs pos="100000">
                <a:srgbClr val="044875">
                  <a:shade val="100000"/>
                  <a:satMod val="115000"/>
                  <a:alpha val="90000"/>
                </a:srgbClr>
              </a:gs>
            </a:gsLst>
            <a:path path="circle">
              <a:fillToRect l="100000" b="100000"/>
            </a:path>
            <a:tileRect t="-100000" r="-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zh-TW" altLang="zh-TW" dirty="0">
                <a:latin typeface="微軟正黑體" panose="020B0604030504040204" pitchFamily="34" charset="-120"/>
                <a:ea typeface="微軟正黑體" panose="020B0604030504040204" pitchFamily="34" charset="-120"/>
              </a:rPr>
              <a:t>請修改上面的例子，按下按鈕時先將全域變數</a:t>
            </a:r>
            <a:r>
              <a:rPr lang="en-US" altLang="zh-TW" dirty="0">
                <a:latin typeface="微軟正黑體" panose="020B0604030504040204" pitchFamily="34" charset="-120"/>
                <a:ea typeface="微軟正黑體" panose="020B0604030504040204" pitchFamily="34" charset="-120"/>
              </a:rPr>
              <a:t>age</a:t>
            </a:r>
            <a:r>
              <a:rPr lang="zh-TW" altLang="zh-TW" dirty="0">
                <a:latin typeface="微軟正黑體" panose="020B0604030504040204" pitchFamily="34" charset="-120"/>
                <a:ea typeface="微軟正黑體" panose="020B0604030504040204" pitchFamily="34" charset="-120"/>
              </a:rPr>
              <a:t>的值修改為</a:t>
            </a:r>
            <a:r>
              <a:rPr lang="en-US" altLang="zh-TW" dirty="0">
                <a:latin typeface="微軟正黑體" panose="020B0604030504040204" pitchFamily="34" charset="-120"/>
                <a:ea typeface="微軟正黑體" panose="020B0604030504040204" pitchFamily="34" charset="-120"/>
              </a:rPr>
              <a:t>25</a:t>
            </a:r>
            <a:r>
              <a:rPr lang="zh-TW" altLang="zh-TW" dirty="0">
                <a:latin typeface="微軟正黑體" panose="020B0604030504040204" pitchFamily="34" charset="-120"/>
                <a:ea typeface="微軟正黑體" panose="020B0604030504040204" pitchFamily="34" charset="-120"/>
              </a:rPr>
              <a:t>後，利用</a:t>
            </a:r>
            <a:r>
              <a:rPr lang="en-US" altLang="zh-TW" dirty="0">
                <a:latin typeface="微軟正黑體" panose="020B0604030504040204" pitchFamily="34" charset="-120"/>
                <a:ea typeface="微軟正黑體" panose="020B0604030504040204" pitchFamily="34" charset="-120"/>
              </a:rPr>
              <a:t>Label1</a:t>
            </a:r>
            <a:r>
              <a:rPr lang="zh-TW" altLang="zh-TW" dirty="0">
                <a:latin typeface="微軟正黑體" panose="020B0604030504040204" pitchFamily="34" charset="-120"/>
                <a:ea typeface="微軟正黑體" panose="020B0604030504040204" pitchFamily="34" charset="-120"/>
              </a:rPr>
              <a:t>輸出</a:t>
            </a:r>
            <a:r>
              <a:rPr lang="en-US" altLang="zh-TW" dirty="0">
                <a:latin typeface="微軟正黑體" panose="020B0604030504040204" pitchFamily="34" charset="-120"/>
                <a:ea typeface="微軟正黑體" panose="020B0604030504040204" pitchFamily="34" charset="-120"/>
              </a:rPr>
              <a:t>age</a:t>
            </a:r>
            <a:r>
              <a:rPr lang="zh-TW" altLang="zh-TW" dirty="0">
                <a:latin typeface="微軟正黑體" panose="020B0604030504040204" pitchFamily="34" charset="-120"/>
                <a:ea typeface="微軟正黑體" panose="020B0604030504040204" pitchFamily="34" charset="-120"/>
              </a:rPr>
              <a:t>的內容。</a:t>
            </a:r>
          </a:p>
        </p:txBody>
      </p:sp>
      <p:sp>
        <p:nvSpPr>
          <p:cNvPr id="19" name="圓角矩形 18"/>
          <p:cNvSpPr/>
          <p:nvPr/>
        </p:nvSpPr>
        <p:spPr>
          <a:xfrm>
            <a:off x="656250" y="4883091"/>
            <a:ext cx="888924" cy="425485"/>
          </a:xfrm>
          <a:prstGeom prst="round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latin typeface="微軟正黑體" pitchFamily="34" charset="-120"/>
                <a:ea typeface="微軟正黑體" pitchFamily="34" charset="-120"/>
              </a:rPr>
              <a:t>活動</a:t>
            </a:r>
            <a:endParaRPr lang="zh-TW" altLang="en-US" dirty="0">
              <a:latin typeface="微軟正黑體" pitchFamily="34" charset="-120"/>
              <a:ea typeface="微軟正黑體" pitchFamily="34" charset="-120"/>
            </a:endParaRPr>
          </a:p>
        </p:txBody>
      </p:sp>
    </p:spTree>
    <p:extLst>
      <p:ext uri="{BB962C8B-B14F-4D97-AF65-F5344CB8AC3E}">
        <p14:creationId xmlns:p14="http://schemas.microsoft.com/office/powerpoint/2010/main" val="321120093"/>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橢圓 2"/>
          <p:cNvSpPr/>
          <p:nvPr/>
        </p:nvSpPr>
        <p:spPr>
          <a:xfrm>
            <a:off x="2399294" y="1175079"/>
            <a:ext cx="4320000" cy="4320000"/>
          </a:xfrm>
          <a:prstGeom prst="ellipse">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橢圓 3"/>
          <p:cNvSpPr/>
          <p:nvPr/>
        </p:nvSpPr>
        <p:spPr>
          <a:xfrm>
            <a:off x="1846734" y="621482"/>
            <a:ext cx="5400000" cy="5400000"/>
          </a:xfrm>
          <a:prstGeom prst="ellipse">
            <a:avLst/>
          </a:prstGeom>
          <a:noFill/>
          <a:ln w="38100">
            <a:solidFill>
              <a:srgbClr val="0448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p:cNvSpPr/>
          <p:nvPr/>
        </p:nvSpPr>
        <p:spPr>
          <a:xfrm rot="5400000">
            <a:off x="8542640" y="3022383"/>
            <a:ext cx="6670155" cy="62539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6" name="矩形 5"/>
          <p:cNvSpPr/>
          <p:nvPr/>
        </p:nvSpPr>
        <p:spPr>
          <a:xfrm>
            <a:off x="11565021" y="6524548"/>
            <a:ext cx="625393"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7" name="矩形 6"/>
          <p:cNvSpPr/>
          <p:nvPr/>
        </p:nvSpPr>
        <p:spPr>
          <a:xfrm>
            <a:off x="1" y="6524548"/>
            <a:ext cx="10438041"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15547" y="6170613"/>
            <a:ext cx="740569"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標題 1"/>
          <p:cNvSpPr>
            <a:spLocks noGrp="1"/>
          </p:cNvSpPr>
          <p:nvPr>
            <p:ph type="title"/>
          </p:nvPr>
        </p:nvSpPr>
        <p:spPr>
          <a:xfrm>
            <a:off x="2482754" y="1775172"/>
            <a:ext cx="4127960" cy="3092619"/>
          </a:xfrm>
          <a:noFill/>
        </p:spPr>
        <p:txBody>
          <a:bodyPr wrap="square" lIns="100054" tIns="50027" rIns="100054" bIns="50027">
            <a:spAutoFit/>
          </a:bodyPr>
          <a:lstStyle/>
          <a:p>
            <a:pPr algn="ctr" defTabSz="1000536" eaLnBrk="1" hangingPunct="1"/>
            <a:r>
              <a:rPr lang="zh-TW" altLang="en-US" sz="7200" b="1" spc="328" dirty="0" smtClean="0">
                <a:solidFill>
                  <a:schemeClr val="bg1"/>
                </a:solidFill>
                <a:latin typeface="微软雅黑" panose="020B0503020204020204" pitchFamily="34" charset="-122"/>
                <a:ea typeface="微软雅黑" panose="020B0503020204020204" pitchFamily="34" charset="-122"/>
                <a:cs typeface="+mn-cs"/>
              </a:rPr>
              <a:t>比較、</a:t>
            </a:r>
            <a:r>
              <a:rPr lang="en-US" altLang="zh-TW" sz="7200" b="1" spc="328" dirty="0" smtClean="0">
                <a:solidFill>
                  <a:schemeClr val="bg1"/>
                </a:solidFill>
                <a:latin typeface="微软雅黑" panose="020B0503020204020204" pitchFamily="34" charset="-122"/>
                <a:ea typeface="微软雅黑" panose="020B0503020204020204" pitchFamily="34" charset="-122"/>
                <a:cs typeface="+mn-cs"/>
              </a:rPr>
              <a:t/>
            </a:r>
            <a:br>
              <a:rPr lang="en-US" altLang="zh-TW" sz="7200" b="1" spc="328" dirty="0" smtClean="0">
                <a:solidFill>
                  <a:schemeClr val="bg1"/>
                </a:solidFill>
                <a:latin typeface="微软雅黑" panose="020B0503020204020204" pitchFamily="34" charset="-122"/>
                <a:ea typeface="微软雅黑" panose="020B0503020204020204" pitchFamily="34" charset="-122"/>
                <a:cs typeface="+mn-cs"/>
              </a:rPr>
            </a:br>
            <a:r>
              <a:rPr lang="zh-TW" altLang="en-US" sz="7200" b="1" spc="328" dirty="0" smtClean="0">
                <a:solidFill>
                  <a:schemeClr val="bg1"/>
                </a:solidFill>
                <a:latin typeface="微软雅黑" panose="020B0503020204020204" pitchFamily="34" charset="-122"/>
                <a:ea typeface="微软雅黑" panose="020B0503020204020204" pitchFamily="34" charset="-122"/>
                <a:cs typeface="+mn-cs"/>
              </a:rPr>
              <a:t>邏輯與數學運</a:t>
            </a:r>
            <a:r>
              <a:rPr lang="zh-TW" altLang="en-US" sz="7200" b="1" spc="328" dirty="0">
                <a:solidFill>
                  <a:schemeClr val="bg1"/>
                </a:solidFill>
                <a:latin typeface="微软雅黑" panose="020B0503020204020204" pitchFamily="34" charset="-122"/>
                <a:ea typeface="微软雅黑" panose="020B0503020204020204" pitchFamily="34" charset="-122"/>
                <a:cs typeface="+mn-cs"/>
              </a:rPr>
              <a:t>算</a:t>
            </a:r>
          </a:p>
        </p:txBody>
      </p:sp>
    </p:spTree>
    <p:extLst>
      <p:ext uri="{BB962C8B-B14F-4D97-AF65-F5344CB8AC3E}">
        <p14:creationId xmlns:p14="http://schemas.microsoft.com/office/powerpoint/2010/main" val="2074977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02"/>
            <a:ext cx="12190413" cy="373149"/>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3" name="矩形 2"/>
          <p:cNvSpPr/>
          <p:nvPr/>
        </p:nvSpPr>
        <p:spPr>
          <a:xfrm>
            <a:off x="11565021" y="6524548"/>
            <a:ext cx="625393"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4" name="矩形 3"/>
          <p:cNvSpPr/>
          <p:nvPr/>
        </p:nvSpPr>
        <p:spPr>
          <a:xfrm>
            <a:off x="1" y="6524548"/>
            <a:ext cx="10438041"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15547" y="6170613"/>
            <a:ext cx="740569"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直線接點 5"/>
          <p:cNvCxnSpPr/>
          <p:nvPr/>
        </p:nvCxnSpPr>
        <p:spPr>
          <a:xfrm>
            <a:off x="-191068" y="1144702"/>
            <a:ext cx="1534060" cy="0"/>
          </a:xfrm>
          <a:prstGeom prst="line">
            <a:avLst/>
          </a:prstGeom>
          <a:ln w="76200">
            <a:solidFill>
              <a:srgbClr val="044875"/>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183366" y="439593"/>
            <a:ext cx="1928733" cy="707886"/>
          </a:xfrm>
          <a:prstGeom prst="rect">
            <a:avLst/>
          </a:prstGeom>
        </p:spPr>
        <p:txBody>
          <a:bodyPr wrap="none">
            <a:spAutoFit/>
          </a:bodyPr>
          <a:lstStyle/>
          <a:p>
            <a:pPr algn="just" eaLnBrk="0" hangingPunct="0">
              <a:spcAft>
                <a:spcPts val="0"/>
              </a:spcAft>
            </a:pPr>
            <a:r>
              <a:rPr lang="zh-TW" altLang="zh-TW" sz="4000" b="1" kern="100" dirty="0">
                <a:latin typeface="Times New Roman" panose="02020603050405020304" pitchFamily="18" charset="0"/>
                <a:ea typeface="微軟正黑體" panose="020B0604030504040204" pitchFamily="34" charset="-120"/>
              </a:rPr>
              <a:t>比</a:t>
            </a:r>
            <a:r>
              <a:rPr lang="zh-TW" altLang="zh-TW" sz="3200" b="1" kern="100" dirty="0">
                <a:latin typeface="Times New Roman" panose="02020603050405020304" pitchFamily="18" charset="0"/>
                <a:ea typeface="微軟正黑體" panose="020B0604030504040204" pitchFamily="34" charset="-120"/>
              </a:rPr>
              <a:t>較運算</a:t>
            </a:r>
            <a:endParaRPr lang="zh-TW" altLang="zh-TW" sz="4000" b="1" kern="100" dirty="0">
              <a:effectLst/>
              <a:latin typeface="Times New Roman" panose="02020603050405020304" pitchFamily="18" charset="0"/>
              <a:ea typeface="微軟正黑體" panose="020B0604030504040204" pitchFamily="34" charset="-120"/>
            </a:endParaRPr>
          </a:p>
        </p:txBody>
      </p:sp>
      <p:sp>
        <p:nvSpPr>
          <p:cNvPr id="8" name="矩形 7"/>
          <p:cNvSpPr/>
          <p:nvPr/>
        </p:nvSpPr>
        <p:spPr>
          <a:xfrm>
            <a:off x="517101" y="1341562"/>
            <a:ext cx="9920941" cy="400110"/>
          </a:xfrm>
          <a:prstGeom prst="rect">
            <a:avLst/>
          </a:prstGeom>
        </p:spPr>
        <p:txBody>
          <a:bodyPr wrap="square">
            <a:spAutoFit/>
          </a:bodyPr>
          <a:lstStyle/>
          <a:p>
            <a:pPr indent="457200" algn="just" eaLnBrk="0" hangingPunct="0">
              <a:spcAft>
                <a:spcPts val="0"/>
              </a:spcAft>
            </a:pP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用於比較兩數字的大小，比較完後將結果以「布林值」（</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True</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或</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False</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）回傳。</a:t>
            </a:r>
            <a:endParaRPr lang="zh-TW" altLang="zh-TW"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cxnSp>
        <p:nvCxnSpPr>
          <p:cNvPr id="14" name="直線接點 13"/>
          <p:cNvCxnSpPr/>
          <p:nvPr/>
        </p:nvCxnSpPr>
        <p:spPr>
          <a:xfrm>
            <a:off x="-168401" y="2694743"/>
            <a:ext cx="1534060" cy="0"/>
          </a:xfrm>
          <a:prstGeom prst="line">
            <a:avLst/>
          </a:prstGeom>
          <a:ln w="76200">
            <a:solidFill>
              <a:srgbClr val="044875"/>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190550" y="1984081"/>
            <a:ext cx="2749471" cy="707886"/>
          </a:xfrm>
          <a:prstGeom prst="rect">
            <a:avLst/>
          </a:prstGeom>
        </p:spPr>
        <p:txBody>
          <a:bodyPr wrap="none">
            <a:spAutoFit/>
          </a:bodyPr>
          <a:lstStyle/>
          <a:p>
            <a:pPr algn="just" eaLnBrk="0" hangingPunct="0">
              <a:spcAft>
                <a:spcPts val="0"/>
              </a:spcAft>
            </a:pPr>
            <a:r>
              <a:rPr lang="zh-TW" altLang="zh-TW" sz="4000" b="1" kern="100" dirty="0">
                <a:solidFill>
                  <a:srgbClr val="C00000"/>
                </a:solidFill>
                <a:latin typeface="Times New Roman" panose="02020603050405020304" pitchFamily="18" charset="0"/>
                <a:ea typeface="微軟正黑體" panose="020B0604030504040204" pitchFamily="34" charset="-120"/>
              </a:rPr>
              <a:t>使</a:t>
            </a:r>
            <a:r>
              <a:rPr lang="zh-TW" altLang="zh-TW" sz="3200" b="1" kern="100" dirty="0">
                <a:solidFill>
                  <a:srgbClr val="C00000"/>
                </a:solidFill>
                <a:latin typeface="Times New Roman" panose="02020603050405020304" pitchFamily="18" charset="0"/>
                <a:ea typeface="微軟正黑體" panose="020B0604030504040204" pitchFamily="34" charset="-120"/>
              </a:rPr>
              <a:t>用比較運算</a:t>
            </a:r>
            <a:endParaRPr lang="zh-TW" altLang="zh-TW" sz="3200" b="1" kern="100" dirty="0">
              <a:solidFill>
                <a:srgbClr val="C00000"/>
              </a:solidFill>
              <a:effectLst/>
              <a:latin typeface="Times New Roman" panose="02020603050405020304" pitchFamily="18" charset="0"/>
              <a:ea typeface="微軟正黑體" panose="020B0604030504040204" pitchFamily="34" charset="-120"/>
            </a:endParaRPr>
          </a:p>
        </p:txBody>
      </p:sp>
      <p:sp>
        <p:nvSpPr>
          <p:cNvPr id="16" name="矩形 15"/>
          <p:cNvSpPr/>
          <p:nvPr/>
        </p:nvSpPr>
        <p:spPr>
          <a:xfrm>
            <a:off x="517101" y="2979479"/>
            <a:ext cx="7450313" cy="707886"/>
          </a:xfrm>
          <a:prstGeom prst="rect">
            <a:avLst/>
          </a:prstGeom>
        </p:spPr>
        <p:txBody>
          <a:bodyPr wrap="square">
            <a:spAutoFit/>
          </a:bodyPr>
          <a:lstStyle/>
          <a:p>
            <a:pPr indent="457200" algn="just" eaLnBrk="0" hangingPunct="0">
              <a:spcAft>
                <a:spcPts val="0"/>
              </a:spcAft>
            </a:pP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比較運算是用內建</a:t>
            </a:r>
            <a:r>
              <a:rPr lang="zh-TW"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方塊</a:t>
            </a:r>
            <a:r>
              <a:rPr lang="zh-TW" altLang="en-US" b="1" kern="10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Blocks</a:t>
            </a:r>
            <a:r>
              <a:rPr lang="zh-TW" altLang="en-US" b="1"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項目</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點選</a:t>
            </a:r>
            <a:r>
              <a:rPr lang="zh-TW"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數學</a:t>
            </a:r>
            <a:r>
              <a:rPr lang="zh-TW" altLang="en-US" b="1"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Math</a:t>
            </a:r>
            <a:r>
              <a:rPr lang="zh-TW" altLang="en-US" b="1"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選擇比較方塊。</a:t>
            </a:r>
            <a:endParaRPr lang="zh-TW" altLang="zh-TW"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pic>
        <p:nvPicPr>
          <p:cNvPr id="17" name="圖片 16"/>
          <p:cNvPicPr/>
          <p:nvPr/>
        </p:nvPicPr>
        <p:blipFill>
          <a:blip r:embed="rId3">
            <a:extLst>
              <a:ext uri="{28A0092B-C50C-407E-A947-70E740481C1C}">
                <a14:useLocalDpi xmlns:a14="http://schemas.microsoft.com/office/drawing/2010/main" val="0"/>
              </a:ext>
            </a:extLst>
          </a:blip>
          <a:srcRect/>
          <a:stretch>
            <a:fillRect/>
          </a:stretch>
        </p:blipFill>
        <p:spPr bwMode="auto">
          <a:xfrm>
            <a:off x="838622" y="3816350"/>
            <a:ext cx="3648075" cy="1917700"/>
          </a:xfrm>
          <a:prstGeom prst="rect">
            <a:avLst/>
          </a:prstGeom>
          <a:noFill/>
          <a:ln>
            <a:noFill/>
          </a:ln>
        </p:spPr>
      </p:pic>
      <p:sp>
        <p:nvSpPr>
          <p:cNvPr id="19" name="矩形 18"/>
          <p:cNvSpPr/>
          <p:nvPr/>
        </p:nvSpPr>
        <p:spPr>
          <a:xfrm>
            <a:off x="517101" y="5982012"/>
            <a:ext cx="5968301" cy="400110"/>
          </a:xfrm>
          <a:prstGeom prst="rect">
            <a:avLst/>
          </a:prstGeom>
        </p:spPr>
        <p:txBody>
          <a:bodyPr wrap="none">
            <a:spAutoFit/>
          </a:bodyPr>
          <a:lstStyle/>
          <a:p>
            <a:pPr indent="457200" algn="just" eaLnBrk="0" hangingPunct="0">
              <a:spcAft>
                <a:spcPts val="0"/>
              </a:spcAft>
            </a:pP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點選「</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」旁的下拉是方塊可選擇其他運算子。</a:t>
            </a:r>
            <a:endParaRPr lang="zh-TW" altLang="zh-TW"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pic>
        <p:nvPicPr>
          <p:cNvPr id="20" name="圖片 19"/>
          <p:cNvPicPr/>
          <p:nvPr/>
        </p:nvPicPr>
        <p:blipFill rotWithShape="1">
          <a:blip r:embed="rId4">
            <a:extLst>
              <a:ext uri="{28A0092B-C50C-407E-A947-70E740481C1C}">
                <a14:useLocalDpi xmlns:a14="http://schemas.microsoft.com/office/drawing/2010/main" val="0"/>
              </a:ext>
            </a:extLst>
          </a:blip>
          <a:srcRect t="4713" b="8749"/>
          <a:stretch/>
        </p:blipFill>
        <p:spPr bwMode="auto">
          <a:xfrm>
            <a:off x="3934966" y="4218031"/>
            <a:ext cx="1821180" cy="1753235"/>
          </a:xfrm>
          <a:prstGeom prst="rect">
            <a:avLst/>
          </a:prstGeom>
          <a:noFill/>
          <a:ln>
            <a:noFill/>
          </a:ln>
          <a:extLst>
            <a:ext uri="{53640926-AAD7-44D8-BBD7-CCE9431645EC}">
              <a14:shadowObscured xmlns:a14="http://schemas.microsoft.com/office/drawing/2010/main"/>
            </a:ext>
          </a:extLst>
        </p:spPr>
      </p:pic>
      <p:graphicFrame>
        <p:nvGraphicFramePr>
          <p:cNvPr id="21" name="表格 20"/>
          <p:cNvGraphicFramePr>
            <a:graphicFrameLocks noGrp="1"/>
          </p:cNvGraphicFramePr>
          <p:nvPr>
            <p:extLst>
              <p:ext uri="{D42A27DB-BD31-4B8C-83A1-F6EECF244321}">
                <p14:modId xmlns:p14="http://schemas.microsoft.com/office/powerpoint/2010/main" val="1948218553"/>
              </p:ext>
            </p:extLst>
          </p:nvPr>
        </p:nvGraphicFramePr>
        <p:xfrm>
          <a:off x="6647073" y="3488840"/>
          <a:ext cx="5230644" cy="2893282"/>
        </p:xfrm>
        <a:graphic>
          <a:graphicData uri="http://schemas.openxmlformats.org/drawingml/2006/table">
            <a:tbl>
              <a:tblPr firstRow="1" firstCol="1" bandRow="1">
                <a:effectLst>
                  <a:outerShdw blurRad="50800" dist="38100" dir="2700000" algn="tl" rotWithShape="0">
                    <a:prstClr val="black">
                      <a:alpha val="40000"/>
                    </a:prstClr>
                  </a:outerShdw>
                </a:effectLst>
                <a:tableStyleId>{F5AB1C69-6EDB-4FF4-983F-18BD219EF322}</a:tableStyleId>
              </a:tblPr>
              <a:tblGrid>
                <a:gridCol w="960301"/>
                <a:gridCol w="1296144"/>
                <a:gridCol w="1666538"/>
                <a:gridCol w="1307661"/>
              </a:tblGrid>
              <a:tr h="413326">
                <a:tc>
                  <a:txBody>
                    <a:bodyPr/>
                    <a:lstStyle/>
                    <a:p>
                      <a:pPr algn="ctr" eaLnBrk="0" hangingPunct="0">
                        <a:spcAft>
                          <a:spcPts val="0"/>
                        </a:spcAft>
                      </a:pPr>
                      <a:r>
                        <a:rPr lang="zh-TW" sz="2000" kern="100" dirty="0">
                          <a:effectLst/>
                          <a:latin typeface="微軟正黑體" panose="020B0604030504040204" pitchFamily="34" charset="-120"/>
                          <a:ea typeface="微軟正黑體" panose="020B0604030504040204" pitchFamily="34" charset="-120"/>
                        </a:rPr>
                        <a:t>運算子</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eaLnBrk="0" hangingPunct="0">
                        <a:spcAft>
                          <a:spcPts val="0"/>
                        </a:spcAft>
                      </a:pPr>
                      <a:r>
                        <a:rPr lang="zh-TW" sz="2000" kern="100" dirty="0">
                          <a:effectLst/>
                          <a:latin typeface="微軟正黑體" panose="020B0604030504040204" pitchFamily="34" charset="-120"/>
                          <a:ea typeface="微軟正黑體" panose="020B0604030504040204" pitchFamily="34" charset="-120"/>
                        </a:rPr>
                        <a:t>說明</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eaLnBrk="0" hangingPunct="0">
                        <a:spcAft>
                          <a:spcPts val="0"/>
                        </a:spcAft>
                      </a:pPr>
                      <a:r>
                        <a:rPr lang="zh-TW" sz="2000" kern="100">
                          <a:effectLst/>
                          <a:latin typeface="微軟正黑體" panose="020B0604030504040204" pitchFamily="34" charset="-120"/>
                          <a:ea typeface="微軟正黑體" panose="020B0604030504040204" pitchFamily="34" charset="-120"/>
                        </a:rPr>
                        <a:t>範例</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eaLnBrk="0" hangingPunct="0">
                        <a:spcAft>
                          <a:spcPts val="0"/>
                        </a:spcAft>
                      </a:pPr>
                      <a:r>
                        <a:rPr lang="zh-TW" sz="2000" kern="100">
                          <a:effectLst/>
                          <a:latin typeface="微軟正黑體" panose="020B0604030504040204" pitchFamily="34" charset="-120"/>
                          <a:ea typeface="微軟正黑體" panose="020B0604030504040204" pitchFamily="34" charset="-120"/>
                        </a:rPr>
                        <a:t>執行結果</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r>
              <a:tr h="413326">
                <a:tc>
                  <a:txBody>
                    <a:bodyPr/>
                    <a:lstStyle/>
                    <a:p>
                      <a:pPr algn="ctr" eaLnBrk="0" hangingPunct="0">
                        <a:spcAft>
                          <a:spcPts val="0"/>
                        </a:spcAft>
                      </a:pPr>
                      <a:r>
                        <a:rPr lang="en-US" sz="2000" kern="100">
                          <a:effectLst/>
                          <a:latin typeface="微軟正黑體" panose="020B0604030504040204" pitchFamily="34" charset="-120"/>
                          <a:ea typeface="微軟正黑體" panose="020B0604030504040204" pitchFamily="34" charset="-120"/>
                        </a:rPr>
                        <a:t>=</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eaLnBrk="0" hangingPunct="0">
                        <a:spcAft>
                          <a:spcPts val="0"/>
                        </a:spcAft>
                      </a:pPr>
                      <a:r>
                        <a:rPr lang="zh-TW" sz="2000" kern="100" dirty="0">
                          <a:effectLst/>
                          <a:latin typeface="微軟正黑體" panose="020B0604030504040204" pitchFamily="34" charset="-120"/>
                          <a:ea typeface="微軟正黑體" panose="020B0604030504040204" pitchFamily="34" charset="-120"/>
                        </a:rPr>
                        <a:t>等於</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eaLnBrk="0" hangingPunct="0">
                        <a:spcAft>
                          <a:spcPts val="0"/>
                        </a:spcAft>
                      </a:pPr>
                      <a:endParaRPr lang="en-US"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eaLnBrk="0" hangingPunct="0">
                        <a:spcAft>
                          <a:spcPts val="0"/>
                        </a:spcAft>
                      </a:pPr>
                      <a:r>
                        <a:rPr lang="en-US" sz="2000" kern="100">
                          <a:effectLst/>
                          <a:latin typeface="微軟正黑體" panose="020B0604030504040204" pitchFamily="34" charset="-120"/>
                          <a:ea typeface="微軟正黑體" panose="020B0604030504040204" pitchFamily="34" charset="-120"/>
                        </a:rPr>
                        <a:t>False</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r>
              <a:tr h="413326">
                <a:tc>
                  <a:txBody>
                    <a:bodyPr/>
                    <a:lstStyle/>
                    <a:p>
                      <a:pPr algn="ctr" eaLnBrk="0" hangingPunct="0">
                        <a:spcAft>
                          <a:spcPts val="0"/>
                        </a:spcAft>
                      </a:pPr>
                      <a:r>
                        <a:rPr lang="zh-TW" sz="2000" kern="100">
                          <a:effectLst/>
                          <a:latin typeface="微軟正黑體" panose="020B0604030504040204" pitchFamily="34" charset="-120"/>
                          <a:ea typeface="微軟正黑體" panose="020B0604030504040204" pitchFamily="34" charset="-120"/>
                        </a:rPr>
                        <a:t>≠</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eaLnBrk="0" hangingPunct="0">
                        <a:spcAft>
                          <a:spcPts val="0"/>
                        </a:spcAft>
                      </a:pPr>
                      <a:r>
                        <a:rPr lang="zh-TW" sz="2000" kern="100">
                          <a:effectLst/>
                          <a:latin typeface="微軟正黑體" panose="020B0604030504040204" pitchFamily="34" charset="-120"/>
                          <a:ea typeface="微軟正黑體" panose="020B0604030504040204" pitchFamily="34" charset="-120"/>
                        </a:rPr>
                        <a:t>不等於</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eaLnBrk="0" hangingPunct="0">
                        <a:spcAft>
                          <a:spcPts val="0"/>
                        </a:spcAft>
                      </a:pPr>
                      <a:endParaRPr lang="en-US"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eaLnBrk="0" hangingPunct="0">
                        <a:spcAft>
                          <a:spcPts val="0"/>
                        </a:spcAft>
                      </a:pPr>
                      <a:r>
                        <a:rPr lang="en-US" sz="2000" kern="100">
                          <a:effectLst/>
                          <a:latin typeface="微軟正黑體" panose="020B0604030504040204" pitchFamily="34" charset="-120"/>
                          <a:ea typeface="微軟正黑體" panose="020B0604030504040204" pitchFamily="34" charset="-120"/>
                        </a:rPr>
                        <a:t>True</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r>
              <a:tr h="413326">
                <a:tc>
                  <a:txBody>
                    <a:bodyPr/>
                    <a:lstStyle/>
                    <a:p>
                      <a:pPr algn="ctr" eaLnBrk="0" hangingPunct="0">
                        <a:spcAft>
                          <a:spcPts val="0"/>
                        </a:spcAft>
                      </a:pPr>
                      <a:r>
                        <a:rPr lang="en-US" sz="2000" kern="100">
                          <a:effectLst/>
                          <a:latin typeface="微軟正黑體" panose="020B0604030504040204" pitchFamily="34" charset="-120"/>
                          <a:ea typeface="微軟正黑體" panose="020B0604030504040204" pitchFamily="34" charset="-120"/>
                        </a:rPr>
                        <a:t>&lt; </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eaLnBrk="0" hangingPunct="0">
                        <a:spcAft>
                          <a:spcPts val="0"/>
                        </a:spcAft>
                      </a:pPr>
                      <a:r>
                        <a:rPr lang="zh-TW" sz="2000" kern="100">
                          <a:effectLst/>
                          <a:latin typeface="微軟正黑體" panose="020B0604030504040204" pitchFamily="34" charset="-120"/>
                          <a:ea typeface="微軟正黑體" panose="020B0604030504040204" pitchFamily="34" charset="-120"/>
                        </a:rPr>
                        <a:t>小於</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eaLnBrk="0" hangingPunct="0">
                        <a:spcAft>
                          <a:spcPts val="0"/>
                        </a:spcAft>
                      </a:pPr>
                      <a:endParaRPr lang="en-US"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eaLnBrk="0" hangingPunct="0">
                        <a:spcAft>
                          <a:spcPts val="0"/>
                        </a:spcAft>
                      </a:pPr>
                      <a:r>
                        <a:rPr lang="en-US" sz="2000" kern="100">
                          <a:effectLst/>
                          <a:latin typeface="微軟正黑體" panose="020B0604030504040204" pitchFamily="34" charset="-120"/>
                          <a:ea typeface="微軟正黑體" panose="020B0604030504040204" pitchFamily="34" charset="-120"/>
                        </a:rPr>
                        <a:t>True</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r>
              <a:tr h="413326">
                <a:tc>
                  <a:txBody>
                    <a:bodyPr/>
                    <a:lstStyle/>
                    <a:p>
                      <a:pPr algn="ctr" eaLnBrk="0" hangingPunct="0">
                        <a:spcAft>
                          <a:spcPts val="0"/>
                        </a:spcAft>
                      </a:pPr>
                      <a:r>
                        <a:rPr lang="zh-TW" sz="2000" kern="100">
                          <a:effectLst/>
                          <a:latin typeface="微軟正黑體" panose="020B0604030504040204" pitchFamily="34" charset="-120"/>
                          <a:ea typeface="微軟正黑體" panose="020B0604030504040204" pitchFamily="34" charset="-120"/>
                        </a:rPr>
                        <a:t>≦</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eaLnBrk="0" hangingPunct="0">
                        <a:spcAft>
                          <a:spcPts val="0"/>
                        </a:spcAft>
                      </a:pPr>
                      <a:r>
                        <a:rPr lang="zh-TW" sz="2000" kern="100">
                          <a:effectLst/>
                          <a:latin typeface="微軟正黑體" panose="020B0604030504040204" pitchFamily="34" charset="-120"/>
                          <a:ea typeface="微軟正黑體" panose="020B0604030504040204" pitchFamily="34" charset="-120"/>
                        </a:rPr>
                        <a:t>小於等於</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eaLnBrk="0" hangingPunct="0">
                        <a:spcAft>
                          <a:spcPts val="0"/>
                        </a:spcAft>
                      </a:pPr>
                      <a:endParaRPr lang="en-US"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eaLnBrk="0" hangingPunct="0">
                        <a:spcAft>
                          <a:spcPts val="0"/>
                        </a:spcAft>
                      </a:pPr>
                      <a:r>
                        <a:rPr lang="en-US" sz="2000" kern="100">
                          <a:effectLst/>
                          <a:latin typeface="微軟正黑體" panose="020B0604030504040204" pitchFamily="34" charset="-120"/>
                          <a:ea typeface="微軟正黑體" panose="020B0604030504040204" pitchFamily="34" charset="-120"/>
                        </a:rPr>
                        <a:t>True</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r>
              <a:tr h="413326">
                <a:tc>
                  <a:txBody>
                    <a:bodyPr/>
                    <a:lstStyle/>
                    <a:p>
                      <a:pPr algn="ctr" eaLnBrk="0" hangingPunct="0">
                        <a:spcAft>
                          <a:spcPts val="0"/>
                        </a:spcAft>
                      </a:pPr>
                      <a:r>
                        <a:rPr lang="en-US" sz="2000" kern="100">
                          <a:effectLst/>
                          <a:latin typeface="微軟正黑體" panose="020B0604030504040204" pitchFamily="34" charset="-120"/>
                          <a:ea typeface="微軟正黑體" panose="020B0604030504040204" pitchFamily="34" charset="-120"/>
                        </a:rPr>
                        <a:t>&gt; </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eaLnBrk="0" hangingPunct="0">
                        <a:spcAft>
                          <a:spcPts val="0"/>
                        </a:spcAft>
                      </a:pPr>
                      <a:r>
                        <a:rPr lang="zh-TW" sz="2000" kern="100">
                          <a:effectLst/>
                          <a:latin typeface="微軟正黑體" panose="020B0604030504040204" pitchFamily="34" charset="-120"/>
                          <a:ea typeface="微軟正黑體" panose="020B0604030504040204" pitchFamily="34" charset="-120"/>
                        </a:rPr>
                        <a:t>大於</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eaLnBrk="0" hangingPunct="0">
                        <a:spcAft>
                          <a:spcPts val="0"/>
                        </a:spcAft>
                      </a:pPr>
                      <a:endParaRPr lang="en-US"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eaLnBrk="0" hangingPunct="0">
                        <a:spcAft>
                          <a:spcPts val="0"/>
                        </a:spcAft>
                      </a:pPr>
                      <a:r>
                        <a:rPr lang="en-US" sz="2000" kern="100">
                          <a:effectLst/>
                          <a:latin typeface="微軟正黑體" panose="020B0604030504040204" pitchFamily="34" charset="-120"/>
                          <a:ea typeface="微軟正黑體" panose="020B0604030504040204" pitchFamily="34" charset="-120"/>
                        </a:rPr>
                        <a:t>False</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r>
              <a:tr h="413326">
                <a:tc>
                  <a:txBody>
                    <a:bodyPr/>
                    <a:lstStyle/>
                    <a:p>
                      <a:pPr algn="ctr" eaLnBrk="0" hangingPunct="0">
                        <a:spcAft>
                          <a:spcPts val="0"/>
                        </a:spcAft>
                      </a:pPr>
                      <a:r>
                        <a:rPr lang="zh-TW" sz="2000" kern="100">
                          <a:effectLst/>
                          <a:latin typeface="微軟正黑體" panose="020B0604030504040204" pitchFamily="34" charset="-120"/>
                          <a:ea typeface="微軟正黑體" panose="020B0604030504040204" pitchFamily="34" charset="-120"/>
                        </a:rPr>
                        <a:t>≧</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eaLnBrk="0" hangingPunct="0">
                        <a:spcAft>
                          <a:spcPts val="0"/>
                        </a:spcAft>
                      </a:pPr>
                      <a:r>
                        <a:rPr lang="zh-TW" sz="2000" kern="100">
                          <a:effectLst/>
                          <a:latin typeface="微軟正黑體" panose="020B0604030504040204" pitchFamily="34" charset="-120"/>
                          <a:ea typeface="微軟正黑體" panose="020B0604030504040204" pitchFamily="34" charset="-120"/>
                        </a:rPr>
                        <a:t>大於等於</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eaLnBrk="0" hangingPunct="0">
                        <a:spcAft>
                          <a:spcPts val="0"/>
                        </a:spcAft>
                      </a:pPr>
                      <a:endParaRPr lang="en-US"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eaLnBrk="0" hangingPunct="0">
                        <a:spcAft>
                          <a:spcPts val="0"/>
                        </a:spcAft>
                      </a:pPr>
                      <a:r>
                        <a:rPr lang="en-US" sz="2000" kern="100" dirty="0">
                          <a:effectLst/>
                          <a:latin typeface="微軟正黑體" panose="020B0604030504040204" pitchFamily="34" charset="-120"/>
                          <a:ea typeface="微軟正黑體" panose="020B0604030504040204" pitchFamily="34" charset="-120"/>
                        </a:rPr>
                        <a:t>False</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r>
            </a:tbl>
          </a:graphicData>
        </a:graphic>
      </p:graphicFrame>
      <p:pic>
        <p:nvPicPr>
          <p:cNvPr id="8198" name="圖片 220"/>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9871" t="17455" r="9258" b="23833"/>
          <a:stretch>
            <a:fillRect/>
          </a:stretch>
        </p:blipFill>
        <p:spPr bwMode="auto">
          <a:xfrm>
            <a:off x="8995323" y="3881299"/>
            <a:ext cx="1429925" cy="429912"/>
          </a:xfrm>
          <a:prstGeom prst="rect">
            <a:avLst/>
          </a:prstGeom>
          <a:noFill/>
          <a:extLst>
            <a:ext uri="{909E8E84-426E-40DD-AFC4-6F175D3DCCD1}">
              <a14:hiddenFill xmlns:a14="http://schemas.microsoft.com/office/drawing/2010/main">
                <a:solidFill>
                  <a:srgbClr val="FFFFFF"/>
                </a:solidFill>
              </a14:hiddenFill>
            </a:ext>
          </a:extLst>
        </p:spPr>
      </p:pic>
      <p:pic>
        <p:nvPicPr>
          <p:cNvPr id="8197" name="圖片 223"/>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6058" t="13266" r="6316" b="25478"/>
          <a:stretch>
            <a:fillRect/>
          </a:stretch>
        </p:blipFill>
        <p:spPr bwMode="auto">
          <a:xfrm>
            <a:off x="8985976" y="4308566"/>
            <a:ext cx="1448618" cy="401874"/>
          </a:xfrm>
          <a:prstGeom prst="rect">
            <a:avLst/>
          </a:prstGeom>
          <a:noFill/>
          <a:extLst>
            <a:ext uri="{909E8E84-426E-40DD-AFC4-6F175D3DCCD1}">
              <a14:hiddenFill xmlns:a14="http://schemas.microsoft.com/office/drawing/2010/main">
                <a:solidFill>
                  <a:srgbClr val="FFFFFF"/>
                </a:solidFill>
              </a14:hiddenFill>
            </a:ext>
          </a:extLst>
        </p:spPr>
      </p:pic>
      <p:pic>
        <p:nvPicPr>
          <p:cNvPr id="8196" name="圖片 222"/>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4788" t="14708" r="7841" b="24449"/>
          <a:stretch>
            <a:fillRect/>
          </a:stretch>
        </p:blipFill>
        <p:spPr bwMode="auto">
          <a:xfrm>
            <a:off x="8976632" y="4707795"/>
            <a:ext cx="1467307" cy="411219"/>
          </a:xfrm>
          <a:prstGeom prst="rect">
            <a:avLst/>
          </a:prstGeom>
          <a:noFill/>
          <a:extLst>
            <a:ext uri="{909E8E84-426E-40DD-AFC4-6F175D3DCCD1}">
              <a14:hiddenFill xmlns:a14="http://schemas.microsoft.com/office/drawing/2010/main">
                <a:solidFill>
                  <a:srgbClr val="FFFFFF"/>
                </a:solidFill>
              </a14:hiddenFill>
            </a:ext>
          </a:extLst>
        </p:spPr>
      </p:pic>
      <p:pic>
        <p:nvPicPr>
          <p:cNvPr id="8195" name="圖片 224"/>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7413" t="18353" r="4456" b="24744"/>
          <a:stretch>
            <a:fillRect/>
          </a:stretch>
        </p:blipFill>
        <p:spPr bwMode="auto">
          <a:xfrm>
            <a:off x="8995324" y="5116369"/>
            <a:ext cx="1429923" cy="411219"/>
          </a:xfrm>
          <a:prstGeom prst="rect">
            <a:avLst/>
          </a:prstGeom>
          <a:noFill/>
          <a:extLst>
            <a:ext uri="{909E8E84-426E-40DD-AFC4-6F175D3DCCD1}">
              <a14:hiddenFill xmlns:a14="http://schemas.microsoft.com/office/drawing/2010/main">
                <a:solidFill>
                  <a:srgbClr val="FFFFFF"/>
                </a:solidFill>
              </a14:hiddenFill>
            </a:ext>
          </a:extLst>
        </p:spPr>
      </p:pic>
      <p:pic>
        <p:nvPicPr>
          <p:cNvPr id="8194" name="圖片 221"/>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7294" t="15251" r="4662" b="22832"/>
          <a:stretch>
            <a:fillRect/>
          </a:stretch>
        </p:blipFill>
        <p:spPr bwMode="auto">
          <a:xfrm>
            <a:off x="8985977" y="5524943"/>
            <a:ext cx="1448616" cy="429912"/>
          </a:xfrm>
          <a:prstGeom prst="rect">
            <a:avLst/>
          </a:prstGeom>
          <a:noFill/>
          <a:extLst>
            <a:ext uri="{909E8E84-426E-40DD-AFC4-6F175D3DCCD1}">
              <a14:hiddenFill xmlns:a14="http://schemas.microsoft.com/office/drawing/2010/main">
                <a:solidFill>
                  <a:srgbClr val="FFFFFF"/>
                </a:solidFill>
              </a14:hiddenFill>
            </a:ext>
          </a:extLst>
        </p:spPr>
      </p:pic>
      <p:pic>
        <p:nvPicPr>
          <p:cNvPr id="8193" name="圖片 225"/>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l="5293" t="19662" r="7442" b="25577"/>
          <a:stretch>
            <a:fillRect/>
          </a:stretch>
        </p:blipFill>
        <p:spPr bwMode="auto">
          <a:xfrm>
            <a:off x="8995323" y="5952210"/>
            <a:ext cx="1429925" cy="429912"/>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p:cNvSpPr/>
          <p:nvPr/>
        </p:nvSpPr>
        <p:spPr>
          <a:xfrm>
            <a:off x="2482056" y="4400550"/>
            <a:ext cx="927894" cy="3238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9721046"/>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02"/>
            <a:ext cx="12190413" cy="373149"/>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3" name="矩形 2"/>
          <p:cNvSpPr/>
          <p:nvPr/>
        </p:nvSpPr>
        <p:spPr>
          <a:xfrm>
            <a:off x="11565021" y="6524548"/>
            <a:ext cx="625393"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4" name="矩形 3"/>
          <p:cNvSpPr/>
          <p:nvPr/>
        </p:nvSpPr>
        <p:spPr>
          <a:xfrm>
            <a:off x="1" y="6524548"/>
            <a:ext cx="10438041"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15547" y="6170613"/>
            <a:ext cx="740569"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直線接點 5"/>
          <p:cNvCxnSpPr/>
          <p:nvPr/>
        </p:nvCxnSpPr>
        <p:spPr>
          <a:xfrm>
            <a:off x="-191068" y="1144702"/>
            <a:ext cx="1534060" cy="0"/>
          </a:xfrm>
          <a:prstGeom prst="line">
            <a:avLst/>
          </a:prstGeom>
          <a:ln w="76200">
            <a:solidFill>
              <a:srgbClr val="044875"/>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183366" y="436815"/>
            <a:ext cx="2749471" cy="707886"/>
          </a:xfrm>
          <a:prstGeom prst="rect">
            <a:avLst/>
          </a:prstGeom>
        </p:spPr>
        <p:txBody>
          <a:bodyPr wrap="none">
            <a:spAutoFit/>
          </a:bodyPr>
          <a:lstStyle/>
          <a:p>
            <a:pPr algn="just" eaLnBrk="0" hangingPunct="0">
              <a:spcAft>
                <a:spcPts val="0"/>
              </a:spcAft>
            </a:pPr>
            <a:r>
              <a:rPr lang="zh-TW" altLang="zh-TW" sz="4000" b="1" kern="100" dirty="0">
                <a:solidFill>
                  <a:srgbClr val="C00000"/>
                </a:solidFill>
                <a:latin typeface="Times New Roman" panose="02020603050405020304" pitchFamily="18" charset="0"/>
                <a:ea typeface="微軟正黑體" panose="020B0604030504040204" pitchFamily="34" charset="-120"/>
              </a:rPr>
              <a:t>使</a:t>
            </a:r>
            <a:r>
              <a:rPr lang="zh-TW" altLang="zh-TW" sz="3200" b="1" kern="100" dirty="0">
                <a:solidFill>
                  <a:srgbClr val="C00000"/>
                </a:solidFill>
                <a:latin typeface="Times New Roman" panose="02020603050405020304" pitchFamily="18" charset="0"/>
                <a:ea typeface="微軟正黑體" panose="020B0604030504040204" pitchFamily="34" charset="-120"/>
              </a:rPr>
              <a:t>用比較運算</a:t>
            </a:r>
            <a:endParaRPr lang="zh-TW" altLang="zh-TW" sz="3200" b="1" kern="100" dirty="0">
              <a:solidFill>
                <a:srgbClr val="C00000"/>
              </a:solidFill>
              <a:effectLst/>
              <a:latin typeface="Times New Roman" panose="02020603050405020304" pitchFamily="18" charset="0"/>
              <a:ea typeface="微軟正黑體" panose="020B0604030504040204" pitchFamily="34" charset="-120"/>
            </a:endParaRPr>
          </a:p>
        </p:txBody>
      </p:sp>
      <p:sp>
        <p:nvSpPr>
          <p:cNvPr id="7" name="矩形 6"/>
          <p:cNvSpPr/>
          <p:nvPr/>
        </p:nvSpPr>
        <p:spPr>
          <a:xfrm>
            <a:off x="548521" y="1341562"/>
            <a:ext cx="11016500" cy="1631216"/>
          </a:xfrm>
          <a:prstGeom prst="rect">
            <a:avLst/>
          </a:prstGeom>
        </p:spPr>
        <p:txBody>
          <a:bodyPr wrap="square">
            <a:spAutoFit/>
          </a:bodyPr>
          <a:lstStyle/>
          <a:p>
            <a:pPr indent="457200" eaLnBrk="0" hangingPunct="0"/>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以下例試做看看，我們先在</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Screen 1</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將上方表格的所有範例列出並分別給予一個</a:t>
            </a:r>
            <a:r>
              <a:rPr lang="en-US" altLang="zh-TW" b="1" kern="100" dirty="0" err="1">
                <a:latin typeface="微軟正黑體" panose="020B0604030504040204" pitchFamily="34" charset="-120"/>
                <a:ea typeface="微軟正黑體" panose="020B0604030504040204" pitchFamily="34" charset="-120"/>
                <a:cs typeface="Times New Roman" panose="02020603050405020304" pitchFamily="18" charset="0"/>
              </a:rPr>
              <a:t>Lable</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，當開啟</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Screen</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時，將</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Label</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的文字改為比較運算的結果</a:t>
            </a:r>
            <a:r>
              <a:rPr lang="zh-TW"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indent="457200" eaLnBrk="0" hangingPunct="0"/>
            <a:endParaRPr lang="en-US"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indent="457200" eaLnBrk="0" hangingPunct="0"/>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開啟</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Screen</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即執行程式的方塊為內建方塊</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(Blocks)</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項目點選</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Screen1</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，選擇</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when </a:t>
            </a:r>
            <a:r>
              <a:rPr lang="en-US"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Screen1.lnitialize</a:t>
            </a:r>
            <a:endPar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pic>
        <p:nvPicPr>
          <p:cNvPr id="15" name="圖片 14"/>
          <p:cNvPicPr/>
          <p:nvPr/>
        </p:nvPicPr>
        <p:blipFill>
          <a:blip r:embed="rId3">
            <a:extLst>
              <a:ext uri="{28A0092B-C50C-407E-A947-70E740481C1C}">
                <a14:useLocalDpi xmlns:a14="http://schemas.microsoft.com/office/drawing/2010/main" val="0"/>
              </a:ext>
            </a:extLst>
          </a:blip>
          <a:srcRect/>
          <a:stretch>
            <a:fillRect/>
          </a:stretch>
        </p:blipFill>
        <p:spPr bwMode="auto">
          <a:xfrm>
            <a:off x="4078982" y="2781722"/>
            <a:ext cx="3748405" cy="3714750"/>
          </a:xfrm>
          <a:prstGeom prst="rect">
            <a:avLst/>
          </a:prstGeom>
          <a:noFill/>
          <a:ln>
            <a:noFill/>
          </a:ln>
        </p:spPr>
      </p:pic>
      <p:sp>
        <p:nvSpPr>
          <p:cNvPr id="16" name="矩形 15"/>
          <p:cNvSpPr/>
          <p:nvPr/>
        </p:nvSpPr>
        <p:spPr>
          <a:xfrm>
            <a:off x="5375733" y="3941415"/>
            <a:ext cx="1223529" cy="4286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Tree>
    <p:extLst>
      <p:ext uri="{BB962C8B-B14F-4D97-AF65-F5344CB8AC3E}">
        <p14:creationId xmlns:p14="http://schemas.microsoft.com/office/powerpoint/2010/main" val="2012678137"/>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02"/>
            <a:ext cx="12190413" cy="373149"/>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3" name="矩形 2"/>
          <p:cNvSpPr/>
          <p:nvPr/>
        </p:nvSpPr>
        <p:spPr>
          <a:xfrm>
            <a:off x="11565021" y="6524548"/>
            <a:ext cx="625393"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4" name="矩形 3"/>
          <p:cNvSpPr/>
          <p:nvPr/>
        </p:nvSpPr>
        <p:spPr>
          <a:xfrm>
            <a:off x="1" y="6524548"/>
            <a:ext cx="10438041"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15547" y="6170613"/>
            <a:ext cx="740569"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直線接點 5"/>
          <p:cNvCxnSpPr/>
          <p:nvPr/>
        </p:nvCxnSpPr>
        <p:spPr>
          <a:xfrm>
            <a:off x="-191068" y="1144702"/>
            <a:ext cx="1534060" cy="0"/>
          </a:xfrm>
          <a:prstGeom prst="line">
            <a:avLst/>
          </a:prstGeom>
          <a:ln w="76200">
            <a:solidFill>
              <a:srgbClr val="044875"/>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183366" y="436815"/>
            <a:ext cx="2749471" cy="707886"/>
          </a:xfrm>
          <a:prstGeom prst="rect">
            <a:avLst/>
          </a:prstGeom>
        </p:spPr>
        <p:txBody>
          <a:bodyPr wrap="none">
            <a:spAutoFit/>
          </a:bodyPr>
          <a:lstStyle/>
          <a:p>
            <a:pPr algn="just" eaLnBrk="0" hangingPunct="0">
              <a:spcAft>
                <a:spcPts val="0"/>
              </a:spcAft>
            </a:pPr>
            <a:r>
              <a:rPr lang="zh-TW" altLang="zh-TW" sz="4000" b="1" kern="100" dirty="0">
                <a:solidFill>
                  <a:srgbClr val="C00000"/>
                </a:solidFill>
                <a:latin typeface="Times New Roman" panose="02020603050405020304" pitchFamily="18" charset="0"/>
                <a:ea typeface="微軟正黑體" panose="020B0604030504040204" pitchFamily="34" charset="-120"/>
              </a:rPr>
              <a:t>使</a:t>
            </a:r>
            <a:r>
              <a:rPr lang="zh-TW" altLang="zh-TW" sz="3200" b="1" kern="100" dirty="0">
                <a:solidFill>
                  <a:srgbClr val="C00000"/>
                </a:solidFill>
                <a:latin typeface="Times New Roman" panose="02020603050405020304" pitchFamily="18" charset="0"/>
                <a:ea typeface="微軟正黑體" panose="020B0604030504040204" pitchFamily="34" charset="-120"/>
              </a:rPr>
              <a:t>用比較運算</a:t>
            </a:r>
            <a:endParaRPr lang="zh-TW" altLang="zh-TW" sz="3200" b="1" kern="100" dirty="0">
              <a:solidFill>
                <a:srgbClr val="C00000"/>
              </a:solidFill>
              <a:effectLst/>
              <a:latin typeface="Times New Roman" panose="02020603050405020304" pitchFamily="18" charset="0"/>
              <a:ea typeface="微軟正黑體" panose="020B0604030504040204" pitchFamily="34" charset="-120"/>
            </a:endParaRPr>
          </a:p>
        </p:txBody>
      </p:sp>
      <p:pic>
        <p:nvPicPr>
          <p:cNvPr id="12" name="圖片 11"/>
          <p:cNvPicPr/>
          <p:nvPr/>
        </p:nvPicPr>
        <p:blipFill>
          <a:blip r:embed="rId3">
            <a:extLst>
              <a:ext uri="{28A0092B-C50C-407E-A947-70E740481C1C}">
                <a14:useLocalDpi xmlns:a14="http://schemas.microsoft.com/office/drawing/2010/main" val="0"/>
              </a:ext>
            </a:extLst>
          </a:blip>
          <a:srcRect/>
          <a:stretch>
            <a:fillRect/>
          </a:stretch>
        </p:blipFill>
        <p:spPr bwMode="auto">
          <a:xfrm>
            <a:off x="694606" y="1431967"/>
            <a:ext cx="2952328" cy="4308325"/>
          </a:xfrm>
          <a:prstGeom prst="rect">
            <a:avLst/>
          </a:prstGeom>
          <a:noFill/>
          <a:ln>
            <a:noFill/>
          </a:ln>
        </p:spPr>
      </p:pic>
      <p:pic>
        <p:nvPicPr>
          <p:cNvPr id="13" name="圖片 12"/>
          <p:cNvPicPr/>
          <p:nvPr/>
        </p:nvPicPr>
        <p:blipFill>
          <a:blip r:embed="rId4">
            <a:extLst>
              <a:ext uri="{28A0092B-C50C-407E-A947-70E740481C1C}">
                <a14:useLocalDpi xmlns:a14="http://schemas.microsoft.com/office/drawing/2010/main" val="0"/>
              </a:ext>
            </a:extLst>
          </a:blip>
          <a:srcRect/>
          <a:stretch>
            <a:fillRect/>
          </a:stretch>
        </p:blipFill>
        <p:spPr bwMode="auto">
          <a:xfrm>
            <a:off x="3718942" y="3357786"/>
            <a:ext cx="3744416" cy="2382506"/>
          </a:xfrm>
          <a:prstGeom prst="rect">
            <a:avLst/>
          </a:prstGeom>
          <a:noFill/>
          <a:ln>
            <a:noFill/>
          </a:ln>
        </p:spPr>
      </p:pic>
      <p:sp>
        <p:nvSpPr>
          <p:cNvPr id="9" name="矩形 8"/>
          <p:cNvSpPr/>
          <p:nvPr/>
        </p:nvSpPr>
        <p:spPr>
          <a:xfrm>
            <a:off x="8887116" y="1553054"/>
            <a:ext cx="2749471" cy="400110"/>
          </a:xfrm>
          <a:prstGeom prst="rect">
            <a:avLst/>
          </a:prstGeom>
        </p:spPr>
        <p:txBody>
          <a:bodyPr wrap="none">
            <a:spAutoFit/>
          </a:bodyPr>
          <a:lstStyle/>
          <a:p>
            <a:r>
              <a:rPr lang="zh-TW" altLang="zh-TW" b="1" dirty="0">
                <a:latin typeface="Times New Roman" panose="02020603050405020304" pitchFamily="18" charset="0"/>
                <a:ea typeface="微軟正黑體" panose="020B0604030504040204" pitchFamily="34" charset="-120"/>
                <a:cs typeface="Times New Roman" panose="02020603050405020304" pitchFamily="18" charset="0"/>
              </a:rPr>
              <a:t>以下是程式執行結果。</a:t>
            </a:r>
            <a:endParaRPr lang="zh-TW" altLang="en-US" b="1" dirty="0"/>
          </a:p>
        </p:txBody>
      </p:sp>
      <p:pic>
        <p:nvPicPr>
          <p:cNvPr id="17" name="圖片 16"/>
          <p:cNvPicPr/>
          <p:nvPr/>
        </p:nvPicPr>
        <p:blipFill rotWithShape="1">
          <a:blip r:embed="rId5" cstate="print">
            <a:extLst>
              <a:ext uri="{28A0092B-C50C-407E-A947-70E740481C1C}">
                <a14:useLocalDpi xmlns:a14="http://schemas.microsoft.com/office/drawing/2010/main" val="0"/>
              </a:ext>
            </a:extLst>
          </a:blip>
          <a:srcRect b="24962"/>
          <a:stretch/>
        </p:blipFill>
        <p:spPr bwMode="auto">
          <a:xfrm>
            <a:off x="8903518" y="2061642"/>
            <a:ext cx="2304256" cy="3494000"/>
          </a:xfrm>
          <a:prstGeom prst="rect">
            <a:avLst/>
          </a:prstGeom>
          <a:noFill/>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
        <p:nvSpPr>
          <p:cNvPr id="18" name="等腰三角形 17"/>
          <p:cNvSpPr/>
          <p:nvPr/>
        </p:nvSpPr>
        <p:spPr>
          <a:xfrm rot="10800000">
            <a:off x="8671116" y="1643116"/>
            <a:ext cx="216000" cy="216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246884417"/>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02"/>
            <a:ext cx="12190413" cy="373149"/>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3" name="矩形 2"/>
          <p:cNvSpPr/>
          <p:nvPr/>
        </p:nvSpPr>
        <p:spPr>
          <a:xfrm>
            <a:off x="11565021" y="6524548"/>
            <a:ext cx="625393"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4" name="矩形 3"/>
          <p:cNvSpPr/>
          <p:nvPr/>
        </p:nvSpPr>
        <p:spPr>
          <a:xfrm>
            <a:off x="1" y="6524548"/>
            <a:ext cx="10438041"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15547" y="6170613"/>
            <a:ext cx="740569"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直線接點 5"/>
          <p:cNvCxnSpPr/>
          <p:nvPr/>
        </p:nvCxnSpPr>
        <p:spPr>
          <a:xfrm>
            <a:off x="-191068" y="1144702"/>
            <a:ext cx="1534060" cy="0"/>
          </a:xfrm>
          <a:prstGeom prst="line">
            <a:avLst/>
          </a:prstGeom>
          <a:ln w="76200">
            <a:solidFill>
              <a:srgbClr val="044875"/>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183367" y="439593"/>
            <a:ext cx="1928733" cy="707886"/>
          </a:xfrm>
          <a:prstGeom prst="rect">
            <a:avLst/>
          </a:prstGeom>
        </p:spPr>
        <p:txBody>
          <a:bodyPr wrap="none">
            <a:spAutoFit/>
          </a:bodyPr>
          <a:lstStyle/>
          <a:p>
            <a:pPr algn="just" eaLnBrk="0" hangingPunct="0">
              <a:spcAft>
                <a:spcPts val="0"/>
              </a:spcAft>
            </a:pPr>
            <a:r>
              <a:rPr lang="zh-TW" altLang="en-US" sz="4000" b="1" kern="100" dirty="0" smtClean="0">
                <a:latin typeface="Times New Roman" panose="02020603050405020304" pitchFamily="18" charset="0"/>
                <a:ea typeface="微軟正黑體" panose="020B0604030504040204" pitchFamily="34" charset="-120"/>
              </a:rPr>
              <a:t>邏</a:t>
            </a:r>
            <a:r>
              <a:rPr lang="zh-TW" altLang="en-US" sz="3200" b="1" kern="100" dirty="0">
                <a:latin typeface="Times New Roman" panose="02020603050405020304" pitchFamily="18" charset="0"/>
                <a:ea typeface="微軟正黑體" panose="020B0604030504040204" pitchFamily="34" charset="-120"/>
              </a:rPr>
              <a:t>輯</a:t>
            </a:r>
            <a:r>
              <a:rPr lang="zh-TW" altLang="zh-TW" sz="3200" b="1" kern="100" dirty="0" smtClean="0">
                <a:latin typeface="Times New Roman" panose="02020603050405020304" pitchFamily="18" charset="0"/>
                <a:ea typeface="微軟正黑體" panose="020B0604030504040204" pitchFamily="34" charset="-120"/>
              </a:rPr>
              <a:t>運算</a:t>
            </a:r>
            <a:endParaRPr lang="zh-TW" altLang="zh-TW" sz="4000" b="1" kern="100" dirty="0">
              <a:effectLst/>
              <a:latin typeface="Times New Roman" panose="02020603050405020304" pitchFamily="18" charset="0"/>
              <a:ea typeface="微軟正黑體" panose="020B0604030504040204" pitchFamily="34" charset="-120"/>
            </a:endParaRPr>
          </a:p>
        </p:txBody>
      </p:sp>
      <p:cxnSp>
        <p:nvCxnSpPr>
          <p:cNvPr id="14" name="直線接點 13"/>
          <p:cNvCxnSpPr/>
          <p:nvPr/>
        </p:nvCxnSpPr>
        <p:spPr>
          <a:xfrm>
            <a:off x="-168401" y="2853730"/>
            <a:ext cx="1534060" cy="0"/>
          </a:xfrm>
          <a:prstGeom prst="line">
            <a:avLst/>
          </a:prstGeom>
          <a:ln w="76200">
            <a:solidFill>
              <a:srgbClr val="044875"/>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190550" y="2143068"/>
            <a:ext cx="2749471" cy="707886"/>
          </a:xfrm>
          <a:prstGeom prst="rect">
            <a:avLst/>
          </a:prstGeom>
        </p:spPr>
        <p:txBody>
          <a:bodyPr wrap="none">
            <a:spAutoFit/>
          </a:bodyPr>
          <a:lstStyle/>
          <a:p>
            <a:pPr algn="just" eaLnBrk="0" hangingPunct="0">
              <a:spcAft>
                <a:spcPts val="0"/>
              </a:spcAft>
            </a:pPr>
            <a:r>
              <a:rPr lang="zh-TW" altLang="zh-TW" sz="4000" b="1" kern="100" dirty="0" smtClean="0">
                <a:solidFill>
                  <a:srgbClr val="C00000"/>
                </a:solidFill>
                <a:latin typeface="Times New Roman" panose="02020603050405020304" pitchFamily="18" charset="0"/>
                <a:ea typeface="微軟正黑體" panose="020B0604030504040204" pitchFamily="34" charset="-120"/>
              </a:rPr>
              <a:t>使</a:t>
            </a:r>
            <a:r>
              <a:rPr lang="zh-TW" altLang="zh-TW" sz="3200" b="1" kern="100" dirty="0" smtClean="0">
                <a:solidFill>
                  <a:srgbClr val="C00000"/>
                </a:solidFill>
                <a:latin typeface="Times New Roman" panose="02020603050405020304" pitchFamily="18" charset="0"/>
                <a:ea typeface="微軟正黑體" panose="020B0604030504040204" pitchFamily="34" charset="-120"/>
              </a:rPr>
              <a:t>用</a:t>
            </a:r>
            <a:r>
              <a:rPr lang="zh-TW" altLang="en-US" sz="3200" b="1" kern="100" dirty="0" smtClean="0">
                <a:solidFill>
                  <a:srgbClr val="C00000"/>
                </a:solidFill>
                <a:latin typeface="Times New Roman" panose="02020603050405020304" pitchFamily="18" charset="0"/>
                <a:ea typeface="微軟正黑體" panose="020B0604030504040204" pitchFamily="34" charset="-120"/>
              </a:rPr>
              <a:t>邏輯</a:t>
            </a:r>
            <a:r>
              <a:rPr lang="zh-TW" altLang="zh-TW" sz="3200" b="1" kern="100" dirty="0" smtClean="0">
                <a:solidFill>
                  <a:srgbClr val="C00000"/>
                </a:solidFill>
                <a:latin typeface="Times New Roman" panose="02020603050405020304" pitchFamily="18" charset="0"/>
                <a:ea typeface="微軟正黑體" panose="020B0604030504040204" pitchFamily="34" charset="-120"/>
              </a:rPr>
              <a:t>運算</a:t>
            </a:r>
            <a:endParaRPr lang="zh-TW" altLang="zh-TW" sz="3200" b="1" kern="100" dirty="0">
              <a:solidFill>
                <a:srgbClr val="C00000"/>
              </a:solidFill>
              <a:effectLst/>
              <a:latin typeface="Times New Roman" panose="02020603050405020304" pitchFamily="18" charset="0"/>
              <a:ea typeface="微軟正黑體" panose="020B0604030504040204" pitchFamily="34" charset="-120"/>
            </a:endParaRPr>
          </a:p>
        </p:txBody>
      </p:sp>
      <p:sp>
        <p:nvSpPr>
          <p:cNvPr id="10" name="矩形 9"/>
          <p:cNvSpPr/>
          <p:nvPr/>
        </p:nvSpPr>
        <p:spPr>
          <a:xfrm>
            <a:off x="517101" y="1341562"/>
            <a:ext cx="11194729" cy="707886"/>
          </a:xfrm>
          <a:prstGeom prst="rect">
            <a:avLst/>
          </a:prstGeom>
        </p:spPr>
        <p:txBody>
          <a:bodyPr wrap="square">
            <a:spAutoFit/>
          </a:bodyPr>
          <a:lstStyle/>
          <a:p>
            <a:pPr indent="457200"/>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用於判斷兩個布林值根據</a:t>
            </a:r>
            <a:r>
              <a:rPr lang="en-US" altLang="zh-TW" b="1" dirty="0">
                <a:latin typeface="微軟正黑體" panose="020B0604030504040204" pitchFamily="34" charset="-120"/>
                <a:ea typeface="微軟正黑體" panose="020B0604030504040204" pitchFamily="34" charset="-120"/>
              </a:rPr>
              <a:t>And</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b="1" dirty="0">
                <a:latin typeface="微軟正黑體" panose="020B0604030504040204" pitchFamily="34" charset="-120"/>
                <a:ea typeface="微軟正黑體" panose="020B0604030504040204" pitchFamily="34" charset="-120"/>
              </a:rPr>
              <a:t>Or</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b="1" dirty="0">
                <a:latin typeface="微軟正黑體" panose="020B0604030504040204" pitchFamily="34" charset="-120"/>
                <a:ea typeface="微軟正黑體" panose="020B0604030504040204" pitchFamily="34" charset="-120"/>
              </a:rPr>
              <a:t>Not</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等三種運算後是否為成立的運算。結果一樣以布林值回傳。</a:t>
            </a:r>
            <a:endParaRPr lang="zh-TW" altLang="en-US" b="1" dirty="0">
              <a:latin typeface="微軟正黑體" panose="020B0604030504040204" pitchFamily="34" charset="-120"/>
              <a:ea typeface="微軟正黑體" panose="020B0604030504040204" pitchFamily="34" charset="-120"/>
            </a:endParaRPr>
          </a:p>
        </p:txBody>
      </p:sp>
      <p:sp>
        <p:nvSpPr>
          <p:cNvPr id="11" name="矩形 10"/>
          <p:cNvSpPr/>
          <p:nvPr/>
        </p:nvSpPr>
        <p:spPr>
          <a:xfrm>
            <a:off x="517101" y="3101692"/>
            <a:ext cx="11266737" cy="400110"/>
          </a:xfrm>
          <a:prstGeom prst="rect">
            <a:avLst/>
          </a:prstGeom>
        </p:spPr>
        <p:txBody>
          <a:bodyPr wrap="square">
            <a:spAutoFit/>
          </a:bodyPr>
          <a:lstStyle/>
          <a:p>
            <a:pPr indent="457200"/>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邏輯運算是用內建</a:t>
            </a:r>
            <a:r>
              <a:rPr lang="zh-TW" altLang="zh-TW" b="1" dirty="0" smtClean="0">
                <a:latin typeface="微軟正黑體" panose="020B0604030504040204" pitchFamily="34" charset="-120"/>
                <a:ea typeface="微軟正黑體" panose="020B0604030504040204" pitchFamily="34" charset="-120"/>
                <a:cs typeface="Times New Roman" panose="02020603050405020304" pitchFamily="18" charset="0"/>
              </a:rPr>
              <a:t>方塊</a:t>
            </a:r>
            <a:r>
              <a:rPr lang="zh-TW" altLang="en-US" b="1" dirty="0">
                <a:latin typeface="微軟正黑體" panose="020B0604030504040204" pitchFamily="34" charset="-120"/>
                <a:ea typeface="微軟正黑體" panose="020B0604030504040204" pitchFamily="34" charset="-120"/>
              </a:rPr>
              <a:t>（</a:t>
            </a:r>
            <a:r>
              <a:rPr lang="en-US" altLang="zh-TW" b="1" dirty="0" smtClean="0">
                <a:latin typeface="微軟正黑體" panose="020B0604030504040204" pitchFamily="34" charset="-120"/>
                <a:ea typeface="微軟正黑體" panose="020B0604030504040204" pitchFamily="34" charset="-120"/>
              </a:rPr>
              <a:t>Blocks</a:t>
            </a:r>
            <a:r>
              <a:rPr lang="zh-TW" altLang="en-US" b="1" dirty="0" smtClean="0">
                <a:latin typeface="微軟正黑體" panose="020B0604030504040204" pitchFamily="34" charset="-120"/>
                <a:ea typeface="微軟正黑體" panose="020B0604030504040204" pitchFamily="34" charset="-120"/>
              </a:rPr>
              <a:t>）</a:t>
            </a:r>
            <a:r>
              <a:rPr lang="zh-TW" altLang="zh-TW" b="1" dirty="0" smtClean="0">
                <a:latin typeface="微軟正黑體" panose="020B0604030504040204" pitchFamily="34" charset="-120"/>
                <a:ea typeface="微軟正黑體" panose="020B0604030504040204" pitchFamily="34" charset="-120"/>
                <a:cs typeface="Times New Roman" panose="02020603050405020304" pitchFamily="18" charset="0"/>
              </a:rPr>
              <a:t>項目</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點選</a:t>
            </a:r>
            <a:r>
              <a:rPr lang="zh-TW" altLang="zh-TW" b="1" dirty="0" smtClean="0">
                <a:latin typeface="微軟正黑體" panose="020B0604030504040204" pitchFamily="34" charset="-120"/>
                <a:ea typeface="微軟正黑體" panose="020B0604030504040204" pitchFamily="34" charset="-120"/>
                <a:cs typeface="Times New Roman" panose="02020603050405020304" pitchFamily="18" charset="0"/>
              </a:rPr>
              <a:t>邏輯</a:t>
            </a:r>
            <a:r>
              <a:rPr lang="zh-TW" altLang="en-US" b="1"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b="1" dirty="0" smtClean="0">
                <a:latin typeface="微軟正黑體" panose="020B0604030504040204" pitchFamily="34" charset="-120"/>
                <a:ea typeface="微軟正黑體" panose="020B0604030504040204" pitchFamily="34" charset="-120"/>
              </a:rPr>
              <a:t>Logic</a:t>
            </a:r>
            <a:r>
              <a:rPr lang="zh-TW" altLang="en-US" b="1" dirty="0" smtClean="0">
                <a:latin typeface="微軟正黑體" panose="020B0604030504040204" pitchFamily="34" charset="-120"/>
                <a:ea typeface="微軟正黑體" panose="020B0604030504040204" pitchFamily="34" charset="-120"/>
              </a:rPr>
              <a:t>）</a:t>
            </a:r>
            <a:r>
              <a:rPr lang="zh-TW" altLang="zh-TW" b="1"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選擇邏輯</a:t>
            </a:r>
            <a:r>
              <a:rPr lang="zh-TW" altLang="zh-TW" b="1" dirty="0" smtClean="0">
                <a:latin typeface="微軟正黑體" panose="020B0604030504040204" pitchFamily="34" charset="-120"/>
                <a:ea typeface="微軟正黑體" panose="020B0604030504040204" pitchFamily="34" charset="-120"/>
                <a:cs typeface="Times New Roman" panose="02020603050405020304" pitchFamily="18" charset="0"/>
              </a:rPr>
              <a:t>方塊</a:t>
            </a:r>
            <a:r>
              <a:rPr lang="zh-TW" altLang="en-US" b="1" dirty="0" smtClean="0">
                <a:latin typeface="微軟正黑體" panose="020B0604030504040204" pitchFamily="34" charset="-120"/>
                <a:ea typeface="微軟正黑體" panose="020B0604030504040204" pitchFamily="34" charset="-120"/>
              </a:rPr>
              <a:t>（</a:t>
            </a:r>
            <a:r>
              <a:rPr lang="en-US" altLang="zh-TW" b="1" dirty="0" smtClean="0">
                <a:latin typeface="微軟正黑體" panose="020B0604030504040204" pitchFamily="34" charset="-120"/>
                <a:ea typeface="微軟正黑體" panose="020B0604030504040204" pitchFamily="34" charset="-120"/>
              </a:rPr>
              <a:t>and</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b="1" dirty="0">
                <a:latin typeface="微軟正黑體" panose="020B0604030504040204" pitchFamily="34" charset="-120"/>
                <a:ea typeface="微軟正黑體" panose="020B0604030504040204" pitchFamily="34" charset="-120"/>
              </a:rPr>
              <a:t>or</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與</a:t>
            </a:r>
            <a:r>
              <a:rPr lang="en-US" altLang="zh-TW" b="1" dirty="0" smtClean="0">
                <a:latin typeface="微軟正黑體" panose="020B0604030504040204" pitchFamily="34" charset="-120"/>
                <a:ea typeface="微軟正黑體" panose="020B0604030504040204" pitchFamily="34" charset="-120"/>
              </a:rPr>
              <a:t>not</a:t>
            </a:r>
            <a:r>
              <a:rPr lang="zh-TW" altLang="en-US" b="1" dirty="0" smtClean="0">
                <a:latin typeface="微軟正黑體" panose="020B0604030504040204" pitchFamily="34" charset="-120"/>
                <a:ea typeface="微軟正黑體" panose="020B0604030504040204" pitchFamily="34" charset="-120"/>
              </a:rPr>
              <a:t>）</a:t>
            </a:r>
            <a:r>
              <a:rPr lang="zh-TW" altLang="zh-TW" b="1"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b="1" dirty="0">
              <a:latin typeface="微軟正黑體" panose="020B0604030504040204" pitchFamily="34" charset="-120"/>
              <a:ea typeface="微軟正黑體" panose="020B0604030504040204" pitchFamily="34" charset="-120"/>
            </a:endParaRPr>
          </a:p>
        </p:txBody>
      </p:sp>
      <p:pic>
        <p:nvPicPr>
          <p:cNvPr id="25" name="圖片 24"/>
          <p:cNvPicPr/>
          <p:nvPr/>
        </p:nvPicPr>
        <p:blipFill>
          <a:blip r:embed="rId3">
            <a:extLst>
              <a:ext uri="{28A0092B-C50C-407E-A947-70E740481C1C}">
                <a14:useLocalDpi xmlns:a14="http://schemas.microsoft.com/office/drawing/2010/main" val="0"/>
              </a:ext>
            </a:extLst>
          </a:blip>
          <a:srcRect/>
          <a:stretch>
            <a:fillRect/>
          </a:stretch>
        </p:blipFill>
        <p:spPr bwMode="auto">
          <a:xfrm>
            <a:off x="4432594" y="3605483"/>
            <a:ext cx="3435749" cy="2815383"/>
          </a:xfrm>
          <a:prstGeom prst="rect">
            <a:avLst/>
          </a:prstGeom>
          <a:noFill/>
          <a:ln>
            <a:noFill/>
          </a:ln>
        </p:spPr>
      </p:pic>
      <p:sp>
        <p:nvSpPr>
          <p:cNvPr id="15" name="矩形 14"/>
          <p:cNvSpPr/>
          <p:nvPr/>
        </p:nvSpPr>
        <p:spPr>
          <a:xfrm>
            <a:off x="6455246" y="4653930"/>
            <a:ext cx="706548" cy="3592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15"/>
          <p:cNvSpPr/>
          <p:nvPr/>
        </p:nvSpPr>
        <p:spPr>
          <a:xfrm>
            <a:off x="6455246" y="5518026"/>
            <a:ext cx="1412404" cy="88277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400201507"/>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02"/>
            <a:ext cx="12190413" cy="373149"/>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3" name="矩形 2"/>
          <p:cNvSpPr/>
          <p:nvPr/>
        </p:nvSpPr>
        <p:spPr>
          <a:xfrm>
            <a:off x="11565021" y="6524548"/>
            <a:ext cx="625393"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4" name="矩形 3"/>
          <p:cNvSpPr/>
          <p:nvPr/>
        </p:nvSpPr>
        <p:spPr>
          <a:xfrm>
            <a:off x="1" y="6524548"/>
            <a:ext cx="10438041"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15547" y="6170613"/>
            <a:ext cx="740569"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直線接點 5"/>
          <p:cNvCxnSpPr/>
          <p:nvPr/>
        </p:nvCxnSpPr>
        <p:spPr>
          <a:xfrm>
            <a:off x="-191068" y="1144702"/>
            <a:ext cx="1534060" cy="0"/>
          </a:xfrm>
          <a:prstGeom prst="line">
            <a:avLst/>
          </a:prstGeom>
          <a:ln w="76200">
            <a:solidFill>
              <a:srgbClr val="044875"/>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83366" y="436815"/>
            <a:ext cx="1075936" cy="707886"/>
          </a:xfrm>
          <a:prstGeom prst="rect">
            <a:avLst/>
          </a:prstGeom>
        </p:spPr>
        <p:txBody>
          <a:bodyPr wrap="none">
            <a:spAutoFit/>
          </a:bodyPr>
          <a:lstStyle/>
          <a:p>
            <a:pPr algn="just" eaLnBrk="0" hangingPunct="0">
              <a:spcAft>
                <a:spcPts val="0"/>
              </a:spcAft>
            </a:pPr>
            <a:r>
              <a:rPr lang="en-US" altLang="zh-TW" sz="4000" b="1" kern="100" dirty="0">
                <a:solidFill>
                  <a:srgbClr val="C00000"/>
                </a:solidFill>
                <a:latin typeface="微軟正黑體" panose="020B0604030504040204" pitchFamily="34" charset="-120"/>
                <a:ea typeface="微軟正黑體" panose="020B0604030504040204" pitchFamily="34" charset="-120"/>
              </a:rPr>
              <a:t>A</a:t>
            </a:r>
            <a:r>
              <a:rPr lang="en-US" altLang="zh-TW" sz="3200" b="1" kern="100" dirty="0">
                <a:solidFill>
                  <a:srgbClr val="C00000"/>
                </a:solidFill>
                <a:latin typeface="微軟正黑體" panose="020B0604030504040204" pitchFamily="34" charset="-120"/>
                <a:ea typeface="微軟正黑體" panose="020B0604030504040204" pitchFamily="34" charset="-120"/>
              </a:rPr>
              <a:t>nd</a:t>
            </a:r>
            <a:endParaRPr lang="zh-TW" altLang="zh-TW" sz="3200" b="1" kern="100" dirty="0">
              <a:solidFill>
                <a:srgbClr val="C00000"/>
              </a:solidFill>
              <a:effectLst/>
              <a:latin typeface="微軟正黑體" panose="020B0604030504040204" pitchFamily="34" charset="-120"/>
              <a:ea typeface="微軟正黑體" panose="020B0604030504040204" pitchFamily="34" charset="-120"/>
            </a:endParaRPr>
          </a:p>
        </p:txBody>
      </p:sp>
      <p:sp>
        <p:nvSpPr>
          <p:cNvPr id="9" name="矩形 8"/>
          <p:cNvSpPr/>
          <p:nvPr/>
        </p:nvSpPr>
        <p:spPr>
          <a:xfrm>
            <a:off x="573477" y="1334011"/>
            <a:ext cx="6097793" cy="1015663"/>
          </a:xfrm>
          <a:prstGeom prst="rect">
            <a:avLst/>
          </a:prstGeom>
        </p:spPr>
        <p:txBody>
          <a:bodyPr wrap="square">
            <a:spAutoFit/>
          </a:bodyPr>
          <a:lstStyle/>
          <a:p>
            <a:pPr indent="457200"/>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當兩邊的運算結果都成立（</a:t>
            </a:r>
            <a:r>
              <a:rPr lang="en-US" altLang="zh-TW" b="1" dirty="0">
                <a:latin typeface="微軟正黑體" panose="020B0604030504040204" pitchFamily="34" charset="-120"/>
                <a:ea typeface="微軟正黑體" panose="020B0604030504040204" pitchFamily="34" charset="-120"/>
              </a:rPr>
              <a:t>True</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）時，其結果也成立（</a:t>
            </a:r>
            <a:r>
              <a:rPr lang="en-US" altLang="zh-TW" b="1" dirty="0">
                <a:latin typeface="微軟正黑體" panose="020B0604030504040204" pitchFamily="34" charset="-120"/>
                <a:ea typeface="微軟正黑體" panose="020B0604030504040204" pitchFamily="34" charset="-120"/>
              </a:rPr>
              <a:t>True</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）。例如：「</a:t>
            </a:r>
            <a:r>
              <a:rPr lang="en-US" altLang="zh-TW" b="1" dirty="0">
                <a:latin typeface="微軟正黑體" panose="020B0604030504040204" pitchFamily="34" charset="-120"/>
                <a:ea typeface="微軟正黑體" panose="020B0604030504040204" pitchFamily="34" charset="-120"/>
              </a:rPr>
              <a:t>True</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b="1" dirty="0">
                <a:latin typeface="微軟正黑體" panose="020B0604030504040204" pitchFamily="34" charset="-120"/>
                <a:ea typeface="微軟正黑體" panose="020B0604030504040204" pitchFamily="34" charset="-120"/>
              </a:rPr>
              <a:t>And</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b="1" dirty="0">
                <a:latin typeface="微軟正黑體" panose="020B0604030504040204" pitchFamily="34" charset="-120"/>
                <a:ea typeface="微軟正黑體" panose="020B0604030504040204" pitchFamily="34" charset="-120"/>
              </a:rPr>
              <a:t>True</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」結果為</a:t>
            </a:r>
            <a:r>
              <a:rPr lang="en-US" altLang="zh-TW" b="1" dirty="0">
                <a:latin typeface="微軟正黑體" panose="020B0604030504040204" pitchFamily="34" charset="-120"/>
                <a:ea typeface="微軟正黑體" panose="020B0604030504040204" pitchFamily="34" charset="-120"/>
              </a:rPr>
              <a:t>True</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b="1" dirty="0">
                <a:latin typeface="微軟正黑體" panose="020B0604030504040204" pitchFamily="34" charset="-120"/>
                <a:ea typeface="微軟正黑體" panose="020B0604030504040204" pitchFamily="34" charset="-120"/>
              </a:rPr>
              <a:t>True</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b="1" dirty="0">
                <a:latin typeface="微軟正黑體" panose="020B0604030504040204" pitchFamily="34" charset="-120"/>
                <a:ea typeface="微軟正黑體" panose="020B0604030504040204" pitchFamily="34" charset="-120"/>
              </a:rPr>
              <a:t>And</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b="1" dirty="0">
                <a:latin typeface="微軟正黑體" panose="020B0604030504040204" pitchFamily="34" charset="-120"/>
                <a:ea typeface="微軟正黑體" panose="020B0604030504040204" pitchFamily="34" charset="-120"/>
              </a:rPr>
              <a:t>False</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」結果為</a:t>
            </a:r>
            <a:r>
              <a:rPr lang="en-US" altLang="zh-TW" b="1" dirty="0">
                <a:latin typeface="微軟正黑體" panose="020B0604030504040204" pitchFamily="34" charset="-120"/>
                <a:ea typeface="微軟正黑體" panose="020B0604030504040204" pitchFamily="34" charset="-120"/>
              </a:rPr>
              <a:t>False</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b="1" dirty="0">
              <a:latin typeface="微軟正黑體" panose="020B0604030504040204" pitchFamily="34" charset="-120"/>
              <a:ea typeface="微軟正黑體" panose="020B0604030504040204" pitchFamily="34" charset="-120"/>
            </a:endParaRPr>
          </a:p>
        </p:txBody>
      </p:sp>
      <p:graphicFrame>
        <p:nvGraphicFramePr>
          <p:cNvPr id="10" name="表格 9"/>
          <p:cNvGraphicFramePr>
            <a:graphicFrameLocks noGrp="1"/>
          </p:cNvGraphicFramePr>
          <p:nvPr>
            <p:extLst>
              <p:ext uri="{D42A27DB-BD31-4B8C-83A1-F6EECF244321}">
                <p14:modId xmlns:p14="http://schemas.microsoft.com/office/powerpoint/2010/main" val="1811094958"/>
              </p:ext>
            </p:extLst>
          </p:nvPr>
        </p:nvGraphicFramePr>
        <p:xfrm>
          <a:off x="6959302" y="1125538"/>
          <a:ext cx="5091455" cy="2232250"/>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3456385"/>
                <a:gridCol w="1635070"/>
              </a:tblGrid>
              <a:tr h="446450">
                <a:tc>
                  <a:txBody>
                    <a:bodyPr/>
                    <a:lstStyle/>
                    <a:p>
                      <a:pPr algn="ctr" eaLnBrk="0" hangingPunct="0">
                        <a:spcAft>
                          <a:spcPts val="0"/>
                        </a:spcAft>
                      </a:pPr>
                      <a:r>
                        <a:rPr lang="zh-TW" sz="2000" kern="100" dirty="0">
                          <a:effectLst/>
                          <a:latin typeface="微軟正黑體" panose="020B0604030504040204" pitchFamily="34" charset="-120"/>
                          <a:ea typeface="微軟正黑體" panose="020B0604030504040204" pitchFamily="34" charset="-120"/>
                        </a:rPr>
                        <a:t>範例</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eaLnBrk="0" hangingPunct="0">
                        <a:spcAft>
                          <a:spcPts val="0"/>
                        </a:spcAft>
                      </a:pPr>
                      <a:r>
                        <a:rPr lang="zh-TW" sz="2000" kern="100">
                          <a:effectLst/>
                          <a:latin typeface="微軟正黑體" panose="020B0604030504040204" pitchFamily="34" charset="-120"/>
                          <a:ea typeface="微軟正黑體" panose="020B0604030504040204" pitchFamily="34" charset="-120"/>
                        </a:rPr>
                        <a:t>執行結果</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r>
              <a:tr h="446450">
                <a:tc>
                  <a:txBody>
                    <a:bodyPr/>
                    <a:lstStyle/>
                    <a:p>
                      <a:pPr algn="ctr" eaLnBrk="0" hangingPunct="0">
                        <a:spcAft>
                          <a:spcPts val="0"/>
                        </a:spcAft>
                      </a:pPr>
                      <a:endParaRPr lang="en-US"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eaLnBrk="0" hangingPunct="0">
                        <a:spcAft>
                          <a:spcPts val="0"/>
                        </a:spcAft>
                      </a:pPr>
                      <a:r>
                        <a:rPr lang="en-US" sz="2000" kern="100">
                          <a:effectLst/>
                          <a:latin typeface="微軟正黑體" panose="020B0604030504040204" pitchFamily="34" charset="-120"/>
                          <a:ea typeface="微軟正黑體" panose="020B0604030504040204" pitchFamily="34" charset="-120"/>
                        </a:rPr>
                        <a:t>True</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r>
              <a:tr h="446450">
                <a:tc>
                  <a:txBody>
                    <a:bodyPr/>
                    <a:lstStyle/>
                    <a:p>
                      <a:pPr algn="ctr" eaLnBrk="0" hangingPunct="0">
                        <a:spcAft>
                          <a:spcPts val="0"/>
                        </a:spcAft>
                      </a:pPr>
                      <a:endParaRPr lang="en-US"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eaLnBrk="0" hangingPunct="0">
                        <a:spcAft>
                          <a:spcPts val="0"/>
                        </a:spcAft>
                      </a:pPr>
                      <a:r>
                        <a:rPr lang="en-US" sz="2000" kern="100">
                          <a:effectLst/>
                          <a:latin typeface="微軟正黑體" panose="020B0604030504040204" pitchFamily="34" charset="-120"/>
                          <a:ea typeface="微軟正黑體" panose="020B0604030504040204" pitchFamily="34" charset="-120"/>
                        </a:rPr>
                        <a:t>False</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r>
              <a:tr h="446450">
                <a:tc>
                  <a:txBody>
                    <a:bodyPr/>
                    <a:lstStyle/>
                    <a:p>
                      <a:pPr algn="ctr" eaLnBrk="0" hangingPunct="0">
                        <a:spcAft>
                          <a:spcPts val="0"/>
                        </a:spcAft>
                      </a:pPr>
                      <a:endParaRPr lang="en-US"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eaLnBrk="0" hangingPunct="0">
                        <a:spcAft>
                          <a:spcPts val="0"/>
                        </a:spcAft>
                      </a:pPr>
                      <a:r>
                        <a:rPr lang="en-US" sz="2000" kern="100">
                          <a:effectLst/>
                          <a:latin typeface="微軟正黑體" panose="020B0604030504040204" pitchFamily="34" charset="-120"/>
                          <a:ea typeface="微軟正黑體" panose="020B0604030504040204" pitchFamily="34" charset="-120"/>
                        </a:rPr>
                        <a:t>False</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r>
              <a:tr h="446450">
                <a:tc>
                  <a:txBody>
                    <a:bodyPr/>
                    <a:lstStyle/>
                    <a:p>
                      <a:pPr algn="ctr" eaLnBrk="0" hangingPunct="0">
                        <a:spcAft>
                          <a:spcPts val="0"/>
                        </a:spcAft>
                      </a:pPr>
                      <a:endParaRPr lang="en-US"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eaLnBrk="0" hangingPunct="0">
                        <a:spcAft>
                          <a:spcPts val="0"/>
                        </a:spcAft>
                      </a:pPr>
                      <a:r>
                        <a:rPr lang="en-US" sz="2000" kern="100" dirty="0">
                          <a:effectLst/>
                          <a:latin typeface="微軟正黑體" panose="020B0604030504040204" pitchFamily="34" charset="-120"/>
                          <a:ea typeface="微軟正黑體" panose="020B0604030504040204" pitchFamily="34" charset="-120"/>
                        </a:rPr>
                        <a:t>False</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r>
            </a:tbl>
          </a:graphicData>
        </a:graphic>
      </p:graphicFrame>
      <p:pic>
        <p:nvPicPr>
          <p:cNvPr id="13316" name="圖片 252"/>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6667" b="10909"/>
          <a:stretch/>
        </p:blipFill>
        <p:spPr bwMode="auto">
          <a:xfrm>
            <a:off x="7435941" y="1541311"/>
            <a:ext cx="2376264" cy="432048"/>
          </a:xfrm>
          <a:prstGeom prst="rect">
            <a:avLst/>
          </a:prstGeom>
          <a:noFill/>
          <a:extLst>
            <a:ext uri="{909E8E84-426E-40DD-AFC4-6F175D3DCCD1}">
              <a14:hiddenFill xmlns:a14="http://schemas.microsoft.com/office/drawing/2010/main">
                <a:solidFill>
                  <a:srgbClr val="FFFFFF"/>
                </a:solidFill>
              </a14:hiddenFill>
            </a:ext>
          </a:extLst>
        </p:spPr>
      </p:pic>
      <p:pic>
        <p:nvPicPr>
          <p:cNvPr id="13315" name="圖片 25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35941" y="1993012"/>
            <a:ext cx="2425977" cy="477242"/>
          </a:xfrm>
          <a:prstGeom prst="rect">
            <a:avLst/>
          </a:prstGeom>
          <a:noFill/>
          <a:extLst>
            <a:ext uri="{909E8E84-426E-40DD-AFC4-6F175D3DCCD1}">
              <a14:hiddenFill xmlns:a14="http://schemas.microsoft.com/office/drawing/2010/main">
                <a:solidFill>
                  <a:srgbClr val="FFFFFF"/>
                </a:solidFill>
              </a14:hiddenFill>
            </a:ext>
          </a:extLst>
        </p:spPr>
      </p:pic>
      <p:pic>
        <p:nvPicPr>
          <p:cNvPr id="13314" name="圖片 254"/>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35941" y="2434817"/>
            <a:ext cx="2475689" cy="517012"/>
          </a:xfrm>
          <a:prstGeom prst="rect">
            <a:avLst/>
          </a:prstGeom>
          <a:noFill/>
          <a:extLst>
            <a:ext uri="{909E8E84-426E-40DD-AFC4-6F175D3DCCD1}">
              <a14:hiddenFill xmlns:a14="http://schemas.microsoft.com/office/drawing/2010/main">
                <a:solidFill>
                  <a:srgbClr val="FFFFFF"/>
                </a:solidFill>
              </a14:hiddenFill>
            </a:ext>
          </a:extLst>
        </p:spPr>
      </p:pic>
      <p:pic>
        <p:nvPicPr>
          <p:cNvPr id="13313" name="圖片 255"/>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35941" y="2916392"/>
            <a:ext cx="2445862" cy="497127"/>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直線接點 17"/>
          <p:cNvCxnSpPr/>
          <p:nvPr/>
        </p:nvCxnSpPr>
        <p:spPr>
          <a:xfrm>
            <a:off x="-191382" y="3849649"/>
            <a:ext cx="1534060" cy="0"/>
          </a:xfrm>
          <a:prstGeom prst="line">
            <a:avLst/>
          </a:prstGeom>
          <a:ln w="76200">
            <a:solidFill>
              <a:srgbClr val="044875"/>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338544" y="3141762"/>
            <a:ext cx="764953" cy="707886"/>
          </a:xfrm>
          <a:prstGeom prst="rect">
            <a:avLst/>
          </a:prstGeom>
        </p:spPr>
        <p:txBody>
          <a:bodyPr wrap="none">
            <a:spAutoFit/>
          </a:bodyPr>
          <a:lstStyle/>
          <a:p>
            <a:pPr algn="just" eaLnBrk="0" hangingPunct="0">
              <a:spcAft>
                <a:spcPts val="0"/>
              </a:spcAft>
            </a:pPr>
            <a:r>
              <a:rPr lang="en-US" altLang="zh-TW" sz="4000" b="1" kern="100" dirty="0" smtClean="0">
                <a:solidFill>
                  <a:srgbClr val="C00000"/>
                </a:solidFill>
                <a:latin typeface="微軟正黑體" panose="020B0604030504040204" pitchFamily="34" charset="-120"/>
                <a:ea typeface="微軟正黑體" panose="020B0604030504040204" pitchFamily="34" charset="-120"/>
              </a:rPr>
              <a:t>O</a:t>
            </a:r>
            <a:r>
              <a:rPr lang="en-US" altLang="zh-TW" sz="3200" b="1" kern="100" dirty="0" smtClean="0">
                <a:solidFill>
                  <a:srgbClr val="C00000"/>
                </a:solidFill>
                <a:latin typeface="微軟正黑體" panose="020B0604030504040204" pitchFamily="34" charset="-120"/>
                <a:ea typeface="微軟正黑體" panose="020B0604030504040204" pitchFamily="34" charset="-120"/>
              </a:rPr>
              <a:t>r</a:t>
            </a:r>
            <a:endParaRPr lang="zh-TW" altLang="zh-TW" sz="3200" b="1" kern="100" dirty="0">
              <a:solidFill>
                <a:srgbClr val="C00000"/>
              </a:solidFill>
              <a:effectLst/>
              <a:latin typeface="微軟正黑體" panose="020B0604030504040204" pitchFamily="34" charset="-120"/>
              <a:ea typeface="微軟正黑體" panose="020B0604030504040204" pitchFamily="34" charset="-120"/>
            </a:endParaRPr>
          </a:p>
        </p:txBody>
      </p:sp>
      <p:sp>
        <p:nvSpPr>
          <p:cNvPr id="11" name="矩形 10"/>
          <p:cNvSpPr/>
          <p:nvPr/>
        </p:nvSpPr>
        <p:spPr>
          <a:xfrm>
            <a:off x="575960" y="4133904"/>
            <a:ext cx="6092825" cy="1015663"/>
          </a:xfrm>
          <a:prstGeom prst="rect">
            <a:avLst/>
          </a:prstGeom>
        </p:spPr>
        <p:txBody>
          <a:bodyPr>
            <a:spAutoFit/>
          </a:bodyPr>
          <a:lstStyle/>
          <a:p>
            <a:pPr indent="457200"/>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只要兩邊的運算結果有一邊成立時，其結果就成立。例如：「</a:t>
            </a:r>
            <a:r>
              <a:rPr lang="en-US" altLang="zh-TW" b="1" dirty="0">
                <a:latin typeface="微軟正黑體" panose="020B0604030504040204" pitchFamily="34" charset="-120"/>
                <a:ea typeface="微軟正黑體" panose="020B0604030504040204" pitchFamily="34" charset="-120"/>
              </a:rPr>
              <a:t>True</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b="1" dirty="0">
                <a:latin typeface="微軟正黑體" panose="020B0604030504040204" pitchFamily="34" charset="-120"/>
                <a:ea typeface="微軟正黑體" panose="020B0604030504040204" pitchFamily="34" charset="-120"/>
              </a:rPr>
              <a:t>And</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b="1" dirty="0">
                <a:latin typeface="微軟正黑體" panose="020B0604030504040204" pitchFamily="34" charset="-120"/>
                <a:ea typeface="微軟正黑體" panose="020B0604030504040204" pitchFamily="34" charset="-120"/>
              </a:rPr>
              <a:t>True</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」結果為</a:t>
            </a:r>
            <a:r>
              <a:rPr lang="en-US" altLang="zh-TW" b="1" dirty="0">
                <a:latin typeface="微軟正黑體" panose="020B0604030504040204" pitchFamily="34" charset="-120"/>
                <a:ea typeface="微軟正黑體" panose="020B0604030504040204" pitchFamily="34" charset="-120"/>
              </a:rPr>
              <a:t>True</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b="1" dirty="0">
                <a:latin typeface="微軟正黑體" panose="020B0604030504040204" pitchFamily="34" charset="-120"/>
                <a:ea typeface="微軟正黑體" panose="020B0604030504040204" pitchFamily="34" charset="-120"/>
              </a:rPr>
              <a:t>True</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b="1" dirty="0">
                <a:latin typeface="微軟正黑體" panose="020B0604030504040204" pitchFamily="34" charset="-120"/>
                <a:ea typeface="微軟正黑體" panose="020B0604030504040204" pitchFamily="34" charset="-120"/>
              </a:rPr>
              <a:t>And</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b="1" dirty="0">
                <a:latin typeface="微軟正黑體" panose="020B0604030504040204" pitchFamily="34" charset="-120"/>
                <a:ea typeface="微軟正黑體" panose="020B0604030504040204" pitchFamily="34" charset="-120"/>
              </a:rPr>
              <a:t>False</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」結果為</a:t>
            </a:r>
            <a:r>
              <a:rPr lang="en-US" altLang="zh-TW" b="1" dirty="0">
                <a:latin typeface="微軟正黑體" panose="020B0604030504040204" pitchFamily="34" charset="-120"/>
                <a:ea typeface="微軟正黑體" panose="020B0604030504040204" pitchFamily="34" charset="-120"/>
              </a:rPr>
              <a:t>True</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b="1" dirty="0">
              <a:latin typeface="微軟正黑體" panose="020B0604030504040204" pitchFamily="34" charset="-120"/>
              <a:ea typeface="微軟正黑體" panose="020B0604030504040204" pitchFamily="34" charset="-120"/>
            </a:endParaRPr>
          </a:p>
        </p:txBody>
      </p:sp>
      <p:graphicFrame>
        <p:nvGraphicFramePr>
          <p:cNvPr id="12" name="表格 11"/>
          <p:cNvGraphicFramePr>
            <a:graphicFrameLocks noGrp="1"/>
          </p:cNvGraphicFramePr>
          <p:nvPr>
            <p:extLst>
              <p:ext uri="{D42A27DB-BD31-4B8C-83A1-F6EECF244321}">
                <p14:modId xmlns:p14="http://schemas.microsoft.com/office/powerpoint/2010/main" val="238701178"/>
              </p:ext>
            </p:extLst>
          </p:nvPr>
        </p:nvGraphicFramePr>
        <p:xfrm>
          <a:off x="6959301" y="3879651"/>
          <a:ext cx="5112569" cy="2358455"/>
        </p:xfrm>
        <a:graphic>
          <a:graphicData uri="http://schemas.openxmlformats.org/drawingml/2006/table">
            <a:tbl>
              <a:tblPr firstRow="1" firstCol="1" bandRow="1">
                <a:effectLst>
                  <a:outerShdw blurRad="50800" dist="38100" dir="2700000" algn="tl" rotWithShape="0">
                    <a:prstClr val="black">
                      <a:alpha val="40000"/>
                    </a:prstClr>
                  </a:outerShdw>
                </a:effectLst>
                <a:tableStyleId>{F5AB1C69-6EDB-4FF4-983F-18BD219EF322}</a:tableStyleId>
              </a:tblPr>
              <a:tblGrid>
                <a:gridCol w="3406043"/>
                <a:gridCol w="1706526"/>
              </a:tblGrid>
              <a:tr h="471691">
                <a:tc>
                  <a:txBody>
                    <a:bodyPr/>
                    <a:lstStyle/>
                    <a:p>
                      <a:pPr algn="ctr" eaLnBrk="0" hangingPunct="0">
                        <a:spcAft>
                          <a:spcPts val="0"/>
                        </a:spcAft>
                      </a:pPr>
                      <a:r>
                        <a:rPr lang="zh-TW" sz="2000" kern="100" dirty="0">
                          <a:effectLst/>
                          <a:latin typeface="微軟正黑體" panose="020B0604030504040204" pitchFamily="34" charset="-120"/>
                          <a:ea typeface="微軟正黑體" panose="020B0604030504040204" pitchFamily="34" charset="-120"/>
                        </a:rPr>
                        <a:t>範例</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eaLnBrk="0" hangingPunct="0">
                        <a:spcAft>
                          <a:spcPts val="0"/>
                        </a:spcAft>
                      </a:pPr>
                      <a:r>
                        <a:rPr lang="zh-TW" sz="2000" kern="100">
                          <a:effectLst/>
                          <a:latin typeface="微軟正黑體" panose="020B0604030504040204" pitchFamily="34" charset="-120"/>
                          <a:ea typeface="微軟正黑體" panose="020B0604030504040204" pitchFamily="34" charset="-120"/>
                        </a:rPr>
                        <a:t>執行結果</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r>
              <a:tr h="471691">
                <a:tc>
                  <a:txBody>
                    <a:bodyPr/>
                    <a:lstStyle/>
                    <a:p>
                      <a:pPr algn="ctr" eaLnBrk="0" hangingPunct="0">
                        <a:spcAft>
                          <a:spcPts val="0"/>
                        </a:spcAft>
                      </a:pPr>
                      <a:endParaRPr lang="en-US"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eaLnBrk="0" hangingPunct="0">
                        <a:spcAft>
                          <a:spcPts val="0"/>
                        </a:spcAft>
                      </a:pPr>
                      <a:r>
                        <a:rPr lang="en-US" sz="2000" kern="100">
                          <a:effectLst/>
                          <a:latin typeface="微軟正黑體" panose="020B0604030504040204" pitchFamily="34" charset="-120"/>
                          <a:ea typeface="微軟正黑體" panose="020B0604030504040204" pitchFamily="34" charset="-120"/>
                        </a:rPr>
                        <a:t>True</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r>
              <a:tr h="471691">
                <a:tc>
                  <a:txBody>
                    <a:bodyPr/>
                    <a:lstStyle/>
                    <a:p>
                      <a:pPr algn="ctr" eaLnBrk="0" hangingPunct="0">
                        <a:spcAft>
                          <a:spcPts val="0"/>
                        </a:spcAft>
                      </a:pPr>
                      <a:endParaRPr lang="en-US"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eaLnBrk="0" hangingPunct="0">
                        <a:spcAft>
                          <a:spcPts val="0"/>
                        </a:spcAft>
                      </a:pPr>
                      <a:r>
                        <a:rPr lang="en-US" sz="2000" kern="100">
                          <a:effectLst/>
                          <a:latin typeface="微軟正黑體" panose="020B0604030504040204" pitchFamily="34" charset="-120"/>
                          <a:ea typeface="微軟正黑體" panose="020B0604030504040204" pitchFamily="34" charset="-120"/>
                        </a:rPr>
                        <a:t>True</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r>
              <a:tr h="471691">
                <a:tc>
                  <a:txBody>
                    <a:bodyPr/>
                    <a:lstStyle/>
                    <a:p>
                      <a:pPr algn="ctr" eaLnBrk="0" hangingPunct="0">
                        <a:spcAft>
                          <a:spcPts val="0"/>
                        </a:spcAft>
                      </a:pPr>
                      <a:endParaRPr lang="en-US"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eaLnBrk="0" hangingPunct="0">
                        <a:spcAft>
                          <a:spcPts val="0"/>
                        </a:spcAft>
                      </a:pPr>
                      <a:r>
                        <a:rPr lang="en-US" sz="2000" kern="100">
                          <a:effectLst/>
                          <a:latin typeface="微軟正黑體" panose="020B0604030504040204" pitchFamily="34" charset="-120"/>
                          <a:ea typeface="微軟正黑體" panose="020B0604030504040204" pitchFamily="34" charset="-120"/>
                        </a:rPr>
                        <a:t>False</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r>
              <a:tr h="471691">
                <a:tc>
                  <a:txBody>
                    <a:bodyPr/>
                    <a:lstStyle/>
                    <a:p>
                      <a:pPr algn="ctr" eaLnBrk="0" hangingPunct="0">
                        <a:spcAft>
                          <a:spcPts val="0"/>
                        </a:spcAft>
                      </a:pPr>
                      <a:endParaRPr lang="en-US"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eaLnBrk="0" hangingPunct="0">
                        <a:spcAft>
                          <a:spcPts val="0"/>
                        </a:spcAft>
                      </a:pPr>
                      <a:r>
                        <a:rPr lang="en-US" sz="2000" kern="100" dirty="0">
                          <a:effectLst/>
                          <a:latin typeface="微軟正黑體" panose="020B0604030504040204" pitchFamily="34" charset="-120"/>
                          <a:ea typeface="微軟正黑體" panose="020B0604030504040204" pitchFamily="34" charset="-120"/>
                        </a:rPr>
                        <a:t>True</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r>
            </a:tbl>
          </a:graphicData>
        </a:graphic>
      </p:graphicFrame>
      <p:pic>
        <p:nvPicPr>
          <p:cNvPr id="13320" name="圖片 256"/>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33065" y="4326811"/>
            <a:ext cx="2433309" cy="576862"/>
          </a:xfrm>
          <a:prstGeom prst="rect">
            <a:avLst/>
          </a:prstGeom>
          <a:noFill/>
          <a:extLst>
            <a:ext uri="{909E8E84-426E-40DD-AFC4-6F175D3DCCD1}">
              <a14:hiddenFill xmlns:a14="http://schemas.microsoft.com/office/drawing/2010/main">
                <a:solidFill>
                  <a:srgbClr val="FFFFFF"/>
                </a:solidFill>
              </a14:hiddenFill>
            </a:ext>
          </a:extLst>
        </p:spPr>
      </p:pic>
      <p:pic>
        <p:nvPicPr>
          <p:cNvPr id="13319" name="圖片 257"/>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33065" y="4848803"/>
            <a:ext cx="2454286" cy="471978"/>
          </a:xfrm>
          <a:prstGeom prst="rect">
            <a:avLst/>
          </a:prstGeom>
          <a:noFill/>
          <a:extLst>
            <a:ext uri="{909E8E84-426E-40DD-AFC4-6F175D3DCCD1}">
              <a14:hiddenFill xmlns:a14="http://schemas.microsoft.com/office/drawing/2010/main">
                <a:solidFill>
                  <a:srgbClr val="FFFFFF"/>
                </a:solidFill>
              </a14:hiddenFill>
            </a:ext>
          </a:extLst>
        </p:spPr>
      </p:pic>
      <p:pic>
        <p:nvPicPr>
          <p:cNvPr id="13318" name="圖片 258"/>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33065" y="5265911"/>
            <a:ext cx="2559170" cy="524420"/>
          </a:xfrm>
          <a:prstGeom prst="rect">
            <a:avLst/>
          </a:prstGeom>
          <a:noFill/>
          <a:extLst>
            <a:ext uri="{909E8E84-426E-40DD-AFC4-6F175D3DCCD1}">
              <a14:hiddenFill xmlns:a14="http://schemas.microsoft.com/office/drawing/2010/main">
                <a:solidFill>
                  <a:srgbClr val="FFFFFF"/>
                </a:solidFill>
              </a14:hiddenFill>
            </a:ext>
          </a:extLst>
        </p:spPr>
      </p:pic>
      <p:pic>
        <p:nvPicPr>
          <p:cNvPr id="13317" name="圖片 259"/>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33065" y="5735460"/>
            <a:ext cx="2475262" cy="524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979900"/>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02"/>
            <a:ext cx="12190413" cy="373149"/>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3" name="矩形 2"/>
          <p:cNvSpPr/>
          <p:nvPr/>
        </p:nvSpPr>
        <p:spPr>
          <a:xfrm>
            <a:off x="11565021" y="6524548"/>
            <a:ext cx="625393"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4" name="矩形 3"/>
          <p:cNvSpPr/>
          <p:nvPr/>
        </p:nvSpPr>
        <p:spPr>
          <a:xfrm>
            <a:off x="1" y="6524548"/>
            <a:ext cx="10438041"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15547" y="6170613"/>
            <a:ext cx="740569"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直線接點 5"/>
          <p:cNvCxnSpPr/>
          <p:nvPr/>
        </p:nvCxnSpPr>
        <p:spPr>
          <a:xfrm>
            <a:off x="-191068" y="1144702"/>
            <a:ext cx="1534060" cy="0"/>
          </a:xfrm>
          <a:prstGeom prst="line">
            <a:avLst/>
          </a:prstGeom>
          <a:ln w="76200">
            <a:solidFill>
              <a:srgbClr val="044875"/>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195232" y="440380"/>
            <a:ext cx="1031051" cy="707886"/>
          </a:xfrm>
          <a:prstGeom prst="rect">
            <a:avLst/>
          </a:prstGeom>
        </p:spPr>
        <p:txBody>
          <a:bodyPr wrap="none">
            <a:spAutoFit/>
          </a:bodyPr>
          <a:lstStyle/>
          <a:p>
            <a:pPr algn="just" eaLnBrk="0" hangingPunct="0">
              <a:spcAft>
                <a:spcPts val="0"/>
              </a:spcAft>
            </a:pPr>
            <a:r>
              <a:rPr lang="en-US" altLang="zh-TW" sz="4000" b="1" kern="100" dirty="0" smtClean="0">
                <a:solidFill>
                  <a:srgbClr val="C00000"/>
                </a:solidFill>
                <a:latin typeface="微軟正黑體" panose="020B0604030504040204" pitchFamily="34" charset="-120"/>
                <a:ea typeface="微軟正黑體" panose="020B0604030504040204" pitchFamily="34" charset="-120"/>
              </a:rPr>
              <a:t>N</a:t>
            </a:r>
            <a:r>
              <a:rPr lang="en-US" altLang="zh-TW" sz="3200" b="1" kern="100" dirty="0" smtClean="0">
                <a:solidFill>
                  <a:srgbClr val="C00000"/>
                </a:solidFill>
                <a:latin typeface="微軟正黑體" panose="020B0604030504040204" pitchFamily="34" charset="-120"/>
                <a:ea typeface="微軟正黑體" panose="020B0604030504040204" pitchFamily="34" charset="-120"/>
              </a:rPr>
              <a:t>ot</a:t>
            </a:r>
            <a:endParaRPr lang="zh-TW" altLang="zh-TW" sz="3200" b="1" kern="100" dirty="0">
              <a:solidFill>
                <a:srgbClr val="C00000"/>
              </a:solidFill>
              <a:effectLst/>
              <a:latin typeface="微軟正黑體" panose="020B0604030504040204" pitchFamily="34" charset="-120"/>
              <a:ea typeface="微軟正黑體" panose="020B0604030504040204" pitchFamily="34" charset="-120"/>
            </a:endParaRPr>
          </a:p>
        </p:txBody>
      </p:sp>
      <p:sp>
        <p:nvSpPr>
          <p:cNvPr id="8" name="矩形 7"/>
          <p:cNvSpPr/>
          <p:nvPr/>
        </p:nvSpPr>
        <p:spPr>
          <a:xfrm>
            <a:off x="710757" y="1341562"/>
            <a:ext cx="6680593" cy="707886"/>
          </a:xfrm>
          <a:prstGeom prst="rect">
            <a:avLst/>
          </a:prstGeom>
        </p:spPr>
        <p:txBody>
          <a:bodyPr wrap="square">
            <a:spAutoFit/>
          </a:bodyPr>
          <a:lstStyle/>
          <a:p>
            <a:pPr indent="457200" algn="just" eaLnBrk="0" hangingPunct="0">
              <a:spcAft>
                <a:spcPts val="0"/>
              </a:spcAft>
            </a:pPr>
            <a:r>
              <a:rPr lang="zh-TW" altLang="zh-TW" b="1" kern="100" dirty="0">
                <a:latin typeface="Times New Roman" panose="02020603050405020304" pitchFamily="18" charset="0"/>
                <a:ea typeface="微軟正黑體" panose="020B0604030504040204" pitchFamily="34" charset="-120"/>
                <a:cs typeface="Times New Roman" panose="02020603050405020304" pitchFamily="18" charset="0"/>
              </a:rPr>
              <a:t>此運算方式與上述兩種不同式直接將原本的運算結果顛倒，不需要兩個運算結果也可以執行。</a:t>
            </a:r>
            <a:endParaRPr lang="zh-TW" altLang="zh-TW" b="1" kern="100" dirty="0">
              <a:effectLst/>
              <a:latin typeface="Calibri" panose="020F0502020204030204" pitchFamily="34" charset="0"/>
              <a:ea typeface="微軟正黑體" panose="020B0604030504040204" pitchFamily="34" charset="-120"/>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3589443929"/>
              </p:ext>
            </p:extLst>
          </p:nvPr>
        </p:nvGraphicFramePr>
        <p:xfrm>
          <a:off x="7895406" y="765498"/>
          <a:ext cx="4032448" cy="1341012"/>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2016224"/>
                <a:gridCol w="2016224"/>
              </a:tblGrid>
              <a:tr h="447004">
                <a:tc>
                  <a:txBody>
                    <a:bodyPr/>
                    <a:lstStyle/>
                    <a:p>
                      <a:pPr algn="ctr" eaLnBrk="0" hangingPunct="0">
                        <a:spcAft>
                          <a:spcPts val="0"/>
                        </a:spcAft>
                      </a:pPr>
                      <a:r>
                        <a:rPr lang="zh-TW" sz="2000" kern="100" dirty="0">
                          <a:effectLst/>
                          <a:latin typeface="微軟正黑體" panose="020B0604030504040204" pitchFamily="34" charset="-120"/>
                          <a:ea typeface="微軟正黑體" panose="020B0604030504040204" pitchFamily="34" charset="-120"/>
                        </a:rPr>
                        <a:t>範例</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eaLnBrk="0" hangingPunct="0">
                        <a:spcAft>
                          <a:spcPts val="0"/>
                        </a:spcAft>
                      </a:pPr>
                      <a:r>
                        <a:rPr lang="zh-TW" sz="2000" kern="100">
                          <a:effectLst/>
                          <a:latin typeface="微軟正黑體" panose="020B0604030504040204" pitchFamily="34" charset="-120"/>
                          <a:ea typeface="微軟正黑體" panose="020B0604030504040204" pitchFamily="34" charset="-120"/>
                        </a:rPr>
                        <a:t>執行結果</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r>
              <a:tr h="447004">
                <a:tc>
                  <a:txBody>
                    <a:bodyPr/>
                    <a:lstStyle/>
                    <a:p>
                      <a:pPr algn="ctr" eaLnBrk="0" hangingPunct="0">
                        <a:spcAft>
                          <a:spcPts val="0"/>
                        </a:spcAft>
                      </a:pPr>
                      <a:endParaRPr lang="en-US"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eaLnBrk="0" hangingPunct="0">
                        <a:spcAft>
                          <a:spcPts val="0"/>
                        </a:spcAft>
                      </a:pPr>
                      <a:r>
                        <a:rPr lang="en-US" sz="2000" kern="100">
                          <a:effectLst/>
                          <a:latin typeface="微軟正黑體" panose="020B0604030504040204" pitchFamily="34" charset="-120"/>
                          <a:ea typeface="微軟正黑體" panose="020B0604030504040204" pitchFamily="34" charset="-120"/>
                        </a:rPr>
                        <a:t>False</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r>
              <a:tr h="447004">
                <a:tc>
                  <a:txBody>
                    <a:bodyPr/>
                    <a:lstStyle/>
                    <a:p>
                      <a:pPr algn="ctr" eaLnBrk="0" hangingPunct="0">
                        <a:spcAft>
                          <a:spcPts val="0"/>
                        </a:spcAft>
                      </a:pPr>
                      <a:endParaRPr lang="en-US"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eaLnBrk="0" hangingPunct="0">
                        <a:spcAft>
                          <a:spcPts val="0"/>
                        </a:spcAft>
                      </a:pPr>
                      <a:r>
                        <a:rPr lang="en-US" sz="2000" kern="100" dirty="0">
                          <a:effectLst/>
                          <a:latin typeface="微軟正黑體" panose="020B0604030504040204" pitchFamily="34" charset="-120"/>
                          <a:ea typeface="微軟正黑體" panose="020B0604030504040204" pitchFamily="34" charset="-120"/>
                        </a:rPr>
                        <a:t>True</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r>
            </a:tbl>
          </a:graphicData>
        </a:graphic>
      </p:graphicFrame>
      <p:pic>
        <p:nvPicPr>
          <p:cNvPr id="12290" name="圖片 260"/>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11430" y="1162423"/>
            <a:ext cx="1653728" cy="526743"/>
          </a:xfrm>
          <a:prstGeom prst="rect">
            <a:avLst/>
          </a:prstGeom>
          <a:noFill/>
          <a:extLst>
            <a:ext uri="{909E8E84-426E-40DD-AFC4-6F175D3DCCD1}">
              <a14:hiddenFill xmlns:a14="http://schemas.microsoft.com/office/drawing/2010/main">
                <a:solidFill>
                  <a:srgbClr val="FFFFFF"/>
                </a:solidFill>
              </a14:hiddenFill>
            </a:ext>
          </a:extLst>
        </p:spPr>
      </p:pic>
      <p:pic>
        <p:nvPicPr>
          <p:cNvPr id="12289" name="圖片 261"/>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8824" b="-11765"/>
          <a:stretch>
            <a:fillRect/>
          </a:stretch>
        </p:blipFill>
        <p:spPr bwMode="auto">
          <a:xfrm>
            <a:off x="8062432" y="1676276"/>
            <a:ext cx="1702726" cy="502243"/>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710757" y="2637706"/>
            <a:ext cx="11001073" cy="707886"/>
          </a:xfrm>
          <a:prstGeom prst="rect">
            <a:avLst/>
          </a:prstGeom>
        </p:spPr>
        <p:txBody>
          <a:bodyPr wrap="square">
            <a:spAutoFit/>
          </a:bodyPr>
          <a:lstStyle/>
          <a:p>
            <a:pPr indent="457200" algn="just" eaLnBrk="0" hangingPunct="0">
              <a:spcAft>
                <a:spcPts val="0"/>
              </a:spcAft>
            </a:pP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以下例試做看看，我們先在</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Screen 1</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將所有的邏輯運算列出並分別給予一個</a:t>
            </a:r>
            <a:r>
              <a:rPr lang="en-US" altLang="zh-TW" b="1" kern="100" dirty="0" err="1">
                <a:latin typeface="微軟正黑體" panose="020B0604030504040204" pitchFamily="34" charset="-120"/>
                <a:ea typeface="微軟正黑體" panose="020B0604030504040204" pitchFamily="34" charset="-120"/>
                <a:cs typeface="Times New Roman" panose="02020603050405020304" pitchFamily="18" charset="0"/>
              </a:rPr>
              <a:t>Lable</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，當開啟</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Screen</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時，將</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Label</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的文字改為邏輯運算的結果。</a:t>
            </a:r>
            <a:endParaRPr lang="zh-TW" altLang="zh-TW"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pic>
        <p:nvPicPr>
          <p:cNvPr id="13" name="圖片 12"/>
          <p:cNvPicPr/>
          <p:nvPr/>
        </p:nvPicPr>
        <p:blipFill>
          <a:blip r:embed="rId5">
            <a:extLst>
              <a:ext uri="{28A0092B-C50C-407E-A947-70E740481C1C}">
                <a14:useLocalDpi xmlns:a14="http://schemas.microsoft.com/office/drawing/2010/main" val="0"/>
              </a:ext>
            </a:extLst>
          </a:blip>
          <a:srcRect/>
          <a:stretch>
            <a:fillRect/>
          </a:stretch>
        </p:blipFill>
        <p:spPr bwMode="auto">
          <a:xfrm>
            <a:off x="710757" y="3350633"/>
            <a:ext cx="2072081" cy="3177478"/>
          </a:xfrm>
          <a:prstGeom prst="rect">
            <a:avLst/>
          </a:prstGeom>
          <a:noFill/>
          <a:ln>
            <a:noFill/>
          </a:ln>
        </p:spPr>
      </p:pic>
      <p:pic>
        <p:nvPicPr>
          <p:cNvPr id="15" name="圖片 14"/>
          <p:cNvPicPr/>
          <p:nvPr/>
        </p:nvPicPr>
        <p:blipFill>
          <a:blip r:embed="rId6">
            <a:extLst>
              <a:ext uri="{28A0092B-C50C-407E-A947-70E740481C1C}">
                <a14:useLocalDpi xmlns:a14="http://schemas.microsoft.com/office/drawing/2010/main" val="0"/>
              </a:ext>
            </a:extLst>
          </a:blip>
          <a:srcRect/>
          <a:stretch>
            <a:fillRect/>
          </a:stretch>
        </p:blipFill>
        <p:spPr bwMode="auto">
          <a:xfrm>
            <a:off x="2782838" y="4005858"/>
            <a:ext cx="3456384" cy="2509242"/>
          </a:xfrm>
          <a:prstGeom prst="rect">
            <a:avLst/>
          </a:prstGeom>
          <a:noFill/>
          <a:ln>
            <a:noFill/>
          </a:ln>
        </p:spPr>
      </p:pic>
      <p:pic>
        <p:nvPicPr>
          <p:cNvPr id="16" name="圖片 15"/>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31638" y="3614572"/>
            <a:ext cx="1568024" cy="2825021"/>
          </a:xfrm>
          <a:prstGeom prst="rect">
            <a:avLst/>
          </a:prstGeom>
          <a:noFill/>
          <a:ln>
            <a:solidFill>
              <a:schemeClr val="tx1"/>
            </a:solidFill>
          </a:ln>
        </p:spPr>
      </p:pic>
      <p:sp>
        <p:nvSpPr>
          <p:cNvPr id="17" name="矩形 16"/>
          <p:cNvSpPr/>
          <p:nvPr/>
        </p:nvSpPr>
        <p:spPr>
          <a:xfrm>
            <a:off x="8471446" y="3173700"/>
            <a:ext cx="2749471" cy="400110"/>
          </a:xfrm>
          <a:prstGeom prst="rect">
            <a:avLst/>
          </a:prstGeom>
        </p:spPr>
        <p:txBody>
          <a:bodyPr wrap="none">
            <a:spAutoFit/>
          </a:bodyPr>
          <a:lstStyle/>
          <a:p>
            <a:r>
              <a:rPr lang="zh-TW" altLang="zh-TW" b="1" dirty="0">
                <a:latin typeface="Times New Roman" panose="02020603050405020304" pitchFamily="18" charset="0"/>
                <a:ea typeface="微軟正黑體" panose="020B0604030504040204" pitchFamily="34" charset="-120"/>
                <a:cs typeface="Times New Roman" panose="02020603050405020304" pitchFamily="18" charset="0"/>
              </a:rPr>
              <a:t>以下是程式執行結果。</a:t>
            </a:r>
            <a:endParaRPr lang="zh-TW" altLang="en-US" b="1" dirty="0"/>
          </a:p>
        </p:txBody>
      </p:sp>
      <p:sp>
        <p:nvSpPr>
          <p:cNvPr id="18" name="等腰三角形 17"/>
          <p:cNvSpPr/>
          <p:nvPr/>
        </p:nvSpPr>
        <p:spPr>
          <a:xfrm rot="10800000">
            <a:off x="8255446" y="3263762"/>
            <a:ext cx="216000" cy="216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0176594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up)">
                                      <p:cBhvr>
                                        <p:cTn id="10" dur="500"/>
                                        <p:tgtEl>
                                          <p:spTgt spid="13"/>
                                        </p:tgtEl>
                                      </p:cBhvr>
                                    </p:animEffect>
                                  </p:childTnLst>
                                </p:cTn>
                              </p:par>
                              <p:par>
                                <p:cTn id="11" presetID="22" presetClass="entr" presetSubtype="1"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up)">
                                      <p:cBhvr>
                                        <p:cTn id="13" dur="500"/>
                                        <p:tgtEl>
                                          <p:spTgt spid="15"/>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up)">
                                      <p:cBhvr>
                                        <p:cTn id="16" dur="500"/>
                                        <p:tgtEl>
                                          <p:spTgt spid="18"/>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up)">
                                      <p:cBhvr>
                                        <p:cTn id="19" dur="500"/>
                                        <p:tgtEl>
                                          <p:spTgt spid="17"/>
                                        </p:tgtEl>
                                      </p:cBhvr>
                                    </p:animEffect>
                                  </p:childTnLst>
                                </p:cTn>
                              </p:par>
                              <p:par>
                                <p:cTn id="20" presetID="22" presetClass="entr" presetSubtype="1"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up)">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1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02"/>
            <a:ext cx="12190413" cy="373149"/>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3" name="矩形 2"/>
          <p:cNvSpPr/>
          <p:nvPr/>
        </p:nvSpPr>
        <p:spPr>
          <a:xfrm>
            <a:off x="11565021" y="6524548"/>
            <a:ext cx="625393"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4" name="矩形 3"/>
          <p:cNvSpPr/>
          <p:nvPr/>
        </p:nvSpPr>
        <p:spPr>
          <a:xfrm>
            <a:off x="1" y="6524548"/>
            <a:ext cx="10438041"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15547" y="6170613"/>
            <a:ext cx="740569"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直線接點 5"/>
          <p:cNvCxnSpPr/>
          <p:nvPr/>
        </p:nvCxnSpPr>
        <p:spPr>
          <a:xfrm>
            <a:off x="-191068" y="1144702"/>
            <a:ext cx="1534060" cy="0"/>
          </a:xfrm>
          <a:prstGeom prst="line">
            <a:avLst/>
          </a:prstGeom>
          <a:ln w="76200">
            <a:solidFill>
              <a:srgbClr val="044875"/>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183366" y="440060"/>
            <a:ext cx="1928733" cy="707886"/>
          </a:xfrm>
          <a:prstGeom prst="rect">
            <a:avLst/>
          </a:prstGeom>
        </p:spPr>
        <p:txBody>
          <a:bodyPr wrap="none">
            <a:spAutoFit/>
          </a:bodyPr>
          <a:lstStyle/>
          <a:p>
            <a:pPr algn="just" eaLnBrk="0" hangingPunct="0">
              <a:spcAft>
                <a:spcPts val="0"/>
              </a:spcAft>
            </a:pPr>
            <a:r>
              <a:rPr lang="zh-TW" altLang="zh-TW" sz="4000" b="1" kern="100" dirty="0">
                <a:latin typeface="Times New Roman" panose="02020603050405020304" pitchFamily="18" charset="0"/>
                <a:ea typeface="微軟正黑體" panose="020B0604030504040204" pitchFamily="34" charset="-120"/>
              </a:rPr>
              <a:t>數</a:t>
            </a:r>
            <a:r>
              <a:rPr lang="zh-TW" altLang="zh-TW" sz="3200" b="1" kern="100" dirty="0">
                <a:latin typeface="Times New Roman" panose="02020603050405020304" pitchFamily="18" charset="0"/>
                <a:ea typeface="微軟正黑體" panose="020B0604030504040204" pitchFamily="34" charset="-120"/>
              </a:rPr>
              <a:t>學運算</a:t>
            </a:r>
            <a:endParaRPr lang="zh-TW" altLang="zh-TW" sz="4000" b="1" kern="100" dirty="0">
              <a:effectLst/>
              <a:latin typeface="Times New Roman" panose="02020603050405020304" pitchFamily="18" charset="0"/>
              <a:ea typeface="微軟正黑體" panose="020B0604030504040204" pitchFamily="34" charset="-120"/>
            </a:endParaRPr>
          </a:p>
        </p:txBody>
      </p:sp>
      <p:sp>
        <p:nvSpPr>
          <p:cNvPr id="8" name="矩形 7"/>
          <p:cNvSpPr/>
          <p:nvPr/>
        </p:nvSpPr>
        <p:spPr>
          <a:xfrm>
            <a:off x="406574" y="1341562"/>
            <a:ext cx="11521280" cy="1323439"/>
          </a:xfrm>
          <a:prstGeom prst="rect">
            <a:avLst/>
          </a:prstGeom>
        </p:spPr>
        <p:txBody>
          <a:bodyPr wrap="square">
            <a:spAutoFit/>
          </a:bodyPr>
          <a:lstStyle/>
          <a:p>
            <a:pPr indent="457200" algn="just" eaLnBrk="0" hangingPunct="0">
              <a:spcAft>
                <a:spcPts val="0"/>
              </a:spcAft>
            </a:pP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一般程式都只會提供基本的運算子，而其他運算公式則要由設計者自行輸入</a:t>
            </a:r>
            <a:r>
              <a:rPr lang="zh-TW"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 </a:t>
            </a:r>
            <a:endPar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endParaRPr>
          </a:p>
          <a:p>
            <a:pPr indent="457200" algn="just" eaLnBrk="0" hangingPunct="0">
              <a:spcAft>
                <a:spcPts val="0"/>
              </a:spcAft>
            </a:pP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電腦的數學運算規則基本上與四則運算相同，先乘除後加減有括號要先算、由左而右計算，只是在同時做乘、除、指數運算時會依照指數＞乘＝除的順序計算。同時進行比較、邏輯、數學運算時會以數學＞比較＞邏輯的順序運算</a:t>
            </a:r>
            <a:r>
              <a:rPr lang="zh-TW"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zh-TW"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cxnSp>
        <p:nvCxnSpPr>
          <p:cNvPr id="14" name="直線接點 13"/>
          <p:cNvCxnSpPr/>
          <p:nvPr/>
        </p:nvCxnSpPr>
        <p:spPr>
          <a:xfrm>
            <a:off x="-168401" y="3492384"/>
            <a:ext cx="1534060" cy="0"/>
          </a:xfrm>
          <a:prstGeom prst="line">
            <a:avLst/>
          </a:prstGeom>
          <a:ln w="76200">
            <a:solidFill>
              <a:srgbClr val="044875"/>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190550" y="2781722"/>
            <a:ext cx="2749471" cy="707886"/>
          </a:xfrm>
          <a:prstGeom prst="rect">
            <a:avLst/>
          </a:prstGeom>
        </p:spPr>
        <p:txBody>
          <a:bodyPr wrap="none">
            <a:spAutoFit/>
          </a:bodyPr>
          <a:lstStyle/>
          <a:p>
            <a:pPr algn="just" eaLnBrk="0" hangingPunct="0">
              <a:spcAft>
                <a:spcPts val="0"/>
              </a:spcAft>
            </a:pPr>
            <a:r>
              <a:rPr lang="zh-TW" altLang="zh-TW" sz="4000" b="1" kern="100" dirty="0" smtClean="0">
                <a:solidFill>
                  <a:srgbClr val="C00000"/>
                </a:solidFill>
                <a:latin typeface="Times New Roman" panose="02020603050405020304" pitchFamily="18" charset="0"/>
                <a:ea typeface="微軟正黑體" panose="020B0604030504040204" pitchFamily="34" charset="-120"/>
              </a:rPr>
              <a:t>使</a:t>
            </a:r>
            <a:r>
              <a:rPr lang="zh-TW" altLang="zh-TW" sz="3200" b="1" kern="100" dirty="0" smtClean="0">
                <a:solidFill>
                  <a:srgbClr val="C00000"/>
                </a:solidFill>
                <a:latin typeface="Times New Roman" panose="02020603050405020304" pitchFamily="18" charset="0"/>
                <a:ea typeface="微軟正黑體" panose="020B0604030504040204" pitchFamily="34" charset="-120"/>
              </a:rPr>
              <a:t>用</a:t>
            </a:r>
            <a:r>
              <a:rPr lang="zh-TW" altLang="en-US" sz="3200" b="1" kern="100" dirty="0" smtClean="0">
                <a:solidFill>
                  <a:srgbClr val="C00000"/>
                </a:solidFill>
                <a:latin typeface="Times New Roman" panose="02020603050405020304" pitchFamily="18" charset="0"/>
                <a:ea typeface="微軟正黑體" panose="020B0604030504040204" pitchFamily="34" charset="-120"/>
              </a:rPr>
              <a:t>邏輯</a:t>
            </a:r>
            <a:r>
              <a:rPr lang="zh-TW" altLang="zh-TW" sz="3200" b="1" kern="100" dirty="0" smtClean="0">
                <a:solidFill>
                  <a:srgbClr val="C00000"/>
                </a:solidFill>
                <a:latin typeface="Times New Roman" panose="02020603050405020304" pitchFamily="18" charset="0"/>
                <a:ea typeface="微軟正黑體" panose="020B0604030504040204" pitchFamily="34" charset="-120"/>
              </a:rPr>
              <a:t>運算</a:t>
            </a:r>
            <a:endParaRPr lang="zh-TW" altLang="zh-TW" sz="3200" b="1" kern="100" dirty="0">
              <a:solidFill>
                <a:srgbClr val="C00000"/>
              </a:solidFill>
              <a:effectLst/>
              <a:latin typeface="Times New Roman" panose="02020603050405020304" pitchFamily="18" charset="0"/>
              <a:ea typeface="微軟正黑體" panose="020B0604030504040204" pitchFamily="34" charset="-120"/>
            </a:endParaRPr>
          </a:p>
        </p:txBody>
      </p:sp>
      <p:sp>
        <p:nvSpPr>
          <p:cNvPr id="9" name="矩形 8"/>
          <p:cNvSpPr/>
          <p:nvPr/>
        </p:nvSpPr>
        <p:spPr>
          <a:xfrm>
            <a:off x="406574" y="3636400"/>
            <a:ext cx="11665296" cy="400110"/>
          </a:xfrm>
          <a:prstGeom prst="rect">
            <a:avLst/>
          </a:prstGeom>
        </p:spPr>
        <p:txBody>
          <a:bodyPr wrap="square">
            <a:spAutoFit/>
          </a:bodyPr>
          <a:lstStyle/>
          <a:p>
            <a:pPr indent="457200" algn="just" eaLnBrk="0" hangingPunct="0">
              <a:spcAft>
                <a:spcPts val="0"/>
              </a:spcAft>
            </a:pP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數學運算是用內建</a:t>
            </a:r>
            <a:r>
              <a:rPr lang="zh-TW"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方塊</a:t>
            </a:r>
            <a:r>
              <a:rPr lang="zh-TW" altLang="en-US" b="1"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Blocks</a:t>
            </a:r>
            <a:r>
              <a:rPr lang="zh-TW" altLang="en-US" b="1"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項目</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點選</a:t>
            </a:r>
            <a:r>
              <a:rPr lang="zh-TW"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數學</a:t>
            </a:r>
            <a:r>
              <a:rPr lang="zh-TW" altLang="en-US" b="1"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Math</a:t>
            </a:r>
            <a:r>
              <a:rPr lang="zh-TW" altLang="en-US" b="1"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b="1"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選計算方塊（</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等）。</a:t>
            </a:r>
            <a:endParaRPr lang="zh-TW" altLang="zh-TW"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pic>
        <p:nvPicPr>
          <p:cNvPr id="16" name="圖片 15"/>
          <p:cNvPicPr/>
          <p:nvPr/>
        </p:nvPicPr>
        <p:blipFill rotWithShape="1">
          <a:blip r:embed="rId3">
            <a:extLst>
              <a:ext uri="{28A0092B-C50C-407E-A947-70E740481C1C}">
                <a14:useLocalDpi xmlns:a14="http://schemas.microsoft.com/office/drawing/2010/main" val="0"/>
              </a:ext>
            </a:extLst>
          </a:blip>
          <a:srcRect b="33094"/>
          <a:stretch/>
        </p:blipFill>
        <p:spPr bwMode="auto">
          <a:xfrm>
            <a:off x="948056" y="4221882"/>
            <a:ext cx="2770886" cy="2063048"/>
          </a:xfrm>
          <a:prstGeom prst="rect">
            <a:avLst/>
          </a:prstGeom>
          <a:noFill/>
          <a:ln>
            <a:noFill/>
          </a:ln>
          <a:extLst>
            <a:ext uri="{53640926-AAD7-44D8-BBD7-CCE9431645EC}">
              <a14:shadowObscured xmlns:a14="http://schemas.microsoft.com/office/drawing/2010/main"/>
            </a:ext>
          </a:extLst>
        </p:spPr>
      </p:pic>
      <p:sp>
        <p:nvSpPr>
          <p:cNvPr id="17" name="矩形 16"/>
          <p:cNvSpPr/>
          <p:nvPr/>
        </p:nvSpPr>
        <p:spPr>
          <a:xfrm>
            <a:off x="2154325" y="4857750"/>
            <a:ext cx="725353" cy="12919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graphicFrame>
        <p:nvGraphicFramePr>
          <p:cNvPr id="19" name="表格 18"/>
          <p:cNvGraphicFramePr>
            <a:graphicFrameLocks noGrp="1"/>
          </p:cNvGraphicFramePr>
          <p:nvPr>
            <p:extLst>
              <p:ext uri="{D42A27DB-BD31-4B8C-83A1-F6EECF244321}">
                <p14:modId xmlns:p14="http://schemas.microsoft.com/office/powerpoint/2010/main" val="2680602644"/>
              </p:ext>
            </p:extLst>
          </p:nvPr>
        </p:nvGraphicFramePr>
        <p:xfrm>
          <a:off x="5735166" y="4149874"/>
          <a:ext cx="5473336" cy="2078286"/>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1368334"/>
                <a:gridCol w="1368334"/>
                <a:gridCol w="1368334"/>
                <a:gridCol w="1368334"/>
              </a:tblGrid>
              <a:tr h="346381">
                <a:tc>
                  <a:txBody>
                    <a:bodyPr/>
                    <a:lstStyle/>
                    <a:p>
                      <a:pPr algn="ctr" eaLnBrk="0" hangingPunct="0">
                        <a:spcAft>
                          <a:spcPts val="0"/>
                        </a:spcAft>
                      </a:pPr>
                      <a:r>
                        <a:rPr lang="zh-TW" sz="2000" kern="100" dirty="0">
                          <a:effectLst/>
                          <a:latin typeface="微軟正黑體" panose="020B0604030504040204" pitchFamily="34" charset="-120"/>
                          <a:ea typeface="微軟正黑體" panose="020B0604030504040204" pitchFamily="34" charset="-120"/>
                        </a:rPr>
                        <a:t>運算子</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eaLnBrk="0" hangingPunct="0">
                        <a:spcAft>
                          <a:spcPts val="0"/>
                        </a:spcAft>
                      </a:pPr>
                      <a:r>
                        <a:rPr lang="zh-TW" sz="2000" kern="100">
                          <a:effectLst/>
                          <a:latin typeface="微軟正黑體" panose="020B0604030504040204" pitchFamily="34" charset="-120"/>
                          <a:ea typeface="微軟正黑體" panose="020B0604030504040204" pitchFamily="34" charset="-120"/>
                        </a:rPr>
                        <a:t>說明</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eaLnBrk="0" hangingPunct="0">
                        <a:spcAft>
                          <a:spcPts val="0"/>
                        </a:spcAft>
                      </a:pPr>
                      <a:r>
                        <a:rPr lang="zh-TW" sz="2000" kern="100" dirty="0">
                          <a:effectLst/>
                          <a:latin typeface="微軟正黑體" panose="020B0604030504040204" pitchFamily="34" charset="-120"/>
                          <a:ea typeface="微軟正黑體" panose="020B0604030504040204" pitchFamily="34" charset="-120"/>
                        </a:rPr>
                        <a:t>範例</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eaLnBrk="0" hangingPunct="0">
                        <a:spcAft>
                          <a:spcPts val="0"/>
                        </a:spcAft>
                      </a:pPr>
                      <a:r>
                        <a:rPr lang="zh-TW" sz="2000" kern="100">
                          <a:effectLst/>
                          <a:latin typeface="微軟正黑體" panose="020B0604030504040204" pitchFamily="34" charset="-120"/>
                          <a:ea typeface="微軟正黑體" panose="020B0604030504040204" pitchFamily="34" charset="-120"/>
                        </a:rPr>
                        <a:t>執行結果</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r>
              <a:tr h="346381">
                <a:tc>
                  <a:txBody>
                    <a:bodyPr/>
                    <a:lstStyle/>
                    <a:p>
                      <a:pPr algn="ctr" eaLnBrk="0" hangingPunct="0">
                        <a:spcAft>
                          <a:spcPts val="0"/>
                        </a:spcAft>
                      </a:pPr>
                      <a:r>
                        <a:rPr lang="en-US" sz="2000" kern="100">
                          <a:effectLst/>
                          <a:latin typeface="微軟正黑體" panose="020B0604030504040204" pitchFamily="34" charset="-120"/>
                          <a:ea typeface="微軟正黑體" panose="020B0604030504040204" pitchFamily="34" charset="-120"/>
                        </a:rPr>
                        <a:t>+</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eaLnBrk="0" hangingPunct="0">
                        <a:spcAft>
                          <a:spcPts val="0"/>
                        </a:spcAft>
                      </a:pPr>
                      <a:r>
                        <a:rPr lang="zh-TW" sz="2000" kern="100">
                          <a:effectLst/>
                          <a:latin typeface="微軟正黑體" panose="020B0604030504040204" pitchFamily="34" charset="-120"/>
                          <a:ea typeface="微軟正黑體" panose="020B0604030504040204" pitchFamily="34" charset="-120"/>
                        </a:rPr>
                        <a:t>加</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eaLnBrk="0" hangingPunct="0">
                        <a:spcAft>
                          <a:spcPts val="0"/>
                        </a:spcAft>
                      </a:pPr>
                      <a:endParaRPr lang="en-US"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eaLnBrk="0" hangingPunct="0">
                        <a:spcAft>
                          <a:spcPts val="0"/>
                        </a:spcAft>
                      </a:pPr>
                      <a:r>
                        <a:rPr lang="en-US" sz="2000" kern="100">
                          <a:effectLst/>
                          <a:latin typeface="微軟正黑體" panose="020B0604030504040204" pitchFamily="34" charset="-120"/>
                          <a:ea typeface="微軟正黑體" panose="020B0604030504040204" pitchFamily="34" charset="-120"/>
                        </a:rPr>
                        <a:t>5</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r>
              <a:tr h="346381">
                <a:tc>
                  <a:txBody>
                    <a:bodyPr/>
                    <a:lstStyle/>
                    <a:p>
                      <a:pPr algn="ctr" eaLnBrk="0" hangingPunct="0">
                        <a:spcAft>
                          <a:spcPts val="0"/>
                        </a:spcAft>
                      </a:pPr>
                      <a:r>
                        <a:rPr lang="en-US" sz="2000" kern="100">
                          <a:effectLst/>
                          <a:latin typeface="微軟正黑體" panose="020B0604030504040204" pitchFamily="34" charset="-120"/>
                          <a:ea typeface="微軟正黑體" panose="020B0604030504040204" pitchFamily="34" charset="-120"/>
                        </a:rPr>
                        <a:t>-</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eaLnBrk="0" hangingPunct="0">
                        <a:spcAft>
                          <a:spcPts val="0"/>
                        </a:spcAft>
                      </a:pPr>
                      <a:r>
                        <a:rPr lang="zh-TW" sz="2000" kern="100">
                          <a:effectLst/>
                          <a:latin typeface="微軟正黑體" panose="020B0604030504040204" pitchFamily="34" charset="-120"/>
                          <a:ea typeface="微軟正黑體" panose="020B0604030504040204" pitchFamily="34" charset="-120"/>
                        </a:rPr>
                        <a:t>減</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eaLnBrk="0" hangingPunct="0">
                        <a:spcAft>
                          <a:spcPts val="0"/>
                        </a:spcAft>
                      </a:pPr>
                      <a:endParaRPr lang="en-US"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eaLnBrk="0" hangingPunct="0">
                        <a:spcAft>
                          <a:spcPts val="0"/>
                        </a:spcAft>
                      </a:pPr>
                      <a:r>
                        <a:rPr lang="en-US" sz="2000" kern="100">
                          <a:effectLst/>
                          <a:latin typeface="微軟正黑體" panose="020B0604030504040204" pitchFamily="34" charset="-120"/>
                          <a:ea typeface="微軟正黑體" panose="020B0604030504040204" pitchFamily="34" charset="-120"/>
                        </a:rPr>
                        <a:t>-1</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r>
              <a:tr h="346381">
                <a:tc>
                  <a:txBody>
                    <a:bodyPr/>
                    <a:lstStyle/>
                    <a:p>
                      <a:pPr algn="ctr" eaLnBrk="0" hangingPunct="0">
                        <a:spcAft>
                          <a:spcPts val="0"/>
                        </a:spcAft>
                      </a:pPr>
                      <a:r>
                        <a:rPr lang="zh-TW" sz="2000" kern="100">
                          <a:effectLst/>
                          <a:latin typeface="微軟正黑體" panose="020B0604030504040204" pitchFamily="34" charset="-120"/>
                          <a:ea typeface="微軟正黑體" panose="020B0604030504040204" pitchFamily="34" charset="-120"/>
                        </a:rPr>
                        <a:t>×</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eaLnBrk="0" hangingPunct="0">
                        <a:spcAft>
                          <a:spcPts val="0"/>
                        </a:spcAft>
                      </a:pPr>
                      <a:r>
                        <a:rPr lang="zh-TW" sz="2000" kern="100">
                          <a:effectLst/>
                          <a:latin typeface="微軟正黑體" panose="020B0604030504040204" pitchFamily="34" charset="-120"/>
                          <a:ea typeface="微軟正黑體" panose="020B0604030504040204" pitchFamily="34" charset="-120"/>
                        </a:rPr>
                        <a:t>乘</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eaLnBrk="0" hangingPunct="0">
                        <a:spcAft>
                          <a:spcPts val="0"/>
                        </a:spcAft>
                      </a:pPr>
                      <a:endParaRPr lang="en-US"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eaLnBrk="0" hangingPunct="0">
                        <a:spcAft>
                          <a:spcPts val="0"/>
                        </a:spcAft>
                      </a:pPr>
                      <a:r>
                        <a:rPr lang="en-US" sz="2000" kern="100">
                          <a:effectLst/>
                          <a:latin typeface="微軟正黑體" panose="020B0604030504040204" pitchFamily="34" charset="-120"/>
                          <a:ea typeface="微軟正黑體" panose="020B0604030504040204" pitchFamily="34" charset="-120"/>
                        </a:rPr>
                        <a:t>6</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r>
              <a:tr h="346381">
                <a:tc>
                  <a:txBody>
                    <a:bodyPr/>
                    <a:lstStyle/>
                    <a:p>
                      <a:pPr algn="ctr" eaLnBrk="0" hangingPunct="0">
                        <a:spcAft>
                          <a:spcPts val="0"/>
                        </a:spcAft>
                      </a:pPr>
                      <a:r>
                        <a:rPr lang="en-US" sz="2000" kern="100">
                          <a:effectLst/>
                          <a:latin typeface="微軟正黑體" panose="020B0604030504040204" pitchFamily="34" charset="-120"/>
                          <a:ea typeface="微軟正黑體" panose="020B0604030504040204" pitchFamily="34" charset="-120"/>
                        </a:rPr>
                        <a:t>/</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eaLnBrk="0" hangingPunct="0">
                        <a:spcAft>
                          <a:spcPts val="0"/>
                        </a:spcAft>
                      </a:pPr>
                      <a:r>
                        <a:rPr lang="zh-TW" sz="2000" kern="100">
                          <a:effectLst/>
                          <a:latin typeface="微軟正黑體" panose="020B0604030504040204" pitchFamily="34" charset="-120"/>
                          <a:ea typeface="微軟正黑體" panose="020B0604030504040204" pitchFamily="34" charset="-120"/>
                        </a:rPr>
                        <a:t>除</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eaLnBrk="0" hangingPunct="0">
                        <a:spcAft>
                          <a:spcPts val="0"/>
                        </a:spcAft>
                      </a:pPr>
                      <a:endParaRPr lang="en-US"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eaLnBrk="0" hangingPunct="0">
                        <a:spcAft>
                          <a:spcPts val="0"/>
                        </a:spcAft>
                      </a:pPr>
                      <a:r>
                        <a:rPr lang="en-US" sz="2000" kern="100">
                          <a:effectLst/>
                          <a:latin typeface="微軟正黑體" panose="020B0604030504040204" pitchFamily="34" charset="-120"/>
                          <a:ea typeface="微軟正黑體" panose="020B0604030504040204" pitchFamily="34" charset="-120"/>
                        </a:rPr>
                        <a:t>0.66667</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r>
              <a:tr h="346381">
                <a:tc>
                  <a:txBody>
                    <a:bodyPr/>
                    <a:lstStyle/>
                    <a:p>
                      <a:pPr algn="ctr" eaLnBrk="0" hangingPunct="0">
                        <a:spcAft>
                          <a:spcPts val="0"/>
                        </a:spcAft>
                      </a:pPr>
                      <a:r>
                        <a:rPr lang="en-US" sz="2000" kern="100">
                          <a:effectLst/>
                          <a:latin typeface="微軟正黑體" panose="020B0604030504040204" pitchFamily="34" charset="-120"/>
                          <a:ea typeface="微軟正黑體" panose="020B0604030504040204" pitchFamily="34" charset="-120"/>
                        </a:rPr>
                        <a:t>^</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eaLnBrk="0" hangingPunct="0">
                        <a:spcAft>
                          <a:spcPts val="0"/>
                        </a:spcAft>
                      </a:pPr>
                      <a:r>
                        <a:rPr lang="zh-TW" sz="2000" kern="100">
                          <a:effectLst/>
                          <a:latin typeface="微軟正黑體" panose="020B0604030504040204" pitchFamily="34" charset="-120"/>
                          <a:ea typeface="微軟正黑體" panose="020B0604030504040204" pitchFamily="34" charset="-120"/>
                        </a:rPr>
                        <a:t>指數</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eaLnBrk="0" hangingPunct="0">
                        <a:spcAft>
                          <a:spcPts val="0"/>
                        </a:spcAft>
                      </a:pPr>
                      <a:endParaRPr lang="en-US"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eaLnBrk="0" hangingPunct="0">
                        <a:spcAft>
                          <a:spcPts val="0"/>
                        </a:spcAft>
                      </a:pPr>
                      <a:r>
                        <a:rPr lang="en-US" sz="2000" kern="100" dirty="0">
                          <a:effectLst/>
                          <a:latin typeface="微軟正黑體" panose="020B0604030504040204" pitchFamily="34" charset="-120"/>
                          <a:ea typeface="微軟正黑體" panose="020B0604030504040204" pitchFamily="34" charset="-120"/>
                        </a:rPr>
                        <a:t>8</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r>
            </a:tbl>
          </a:graphicData>
        </a:graphic>
      </p:graphicFrame>
      <p:pic>
        <p:nvPicPr>
          <p:cNvPr id="1034" name="圖片 27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83271" y="4469845"/>
            <a:ext cx="1290241" cy="377632"/>
          </a:xfrm>
          <a:prstGeom prst="rect">
            <a:avLst/>
          </a:prstGeom>
          <a:noFill/>
          <a:extLst>
            <a:ext uri="{909E8E84-426E-40DD-AFC4-6F175D3DCCD1}">
              <a14:hiddenFill xmlns:a14="http://schemas.microsoft.com/office/drawing/2010/main">
                <a:solidFill>
                  <a:srgbClr val="FFFFFF"/>
                </a:solidFill>
              </a14:hiddenFill>
            </a:ext>
          </a:extLst>
        </p:spPr>
      </p:pic>
      <p:pic>
        <p:nvPicPr>
          <p:cNvPr id="1033" name="圖片 279"/>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85546" y="4824712"/>
            <a:ext cx="1085691" cy="393366"/>
          </a:xfrm>
          <a:prstGeom prst="rect">
            <a:avLst/>
          </a:prstGeom>
          <a:noFill/>
          <a:extLst>
            <a:ext uri="{909E8E84-426E-40DD-AFC4-6F175D3DCCD1}">
              <a14:hiddenFill xmlns:a14="http://schemas.microsoft.com/office/drawing/2010/main">
                <a:solidFill>
                  <a:srgbClr val="FFFFFF"/>
                </a:solidFill>
              </a14:hiddenFill>
            </a:ext>
          </a:extLst>
        </p:spPr>
      </p:pic>
      <p:pic>
        <p:nvPicPr>
          <p:cNvPr id="1032" name="圖片 280"/>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75" b="7938"/>
          <a:stretch>
            <a:fillRect/>
          </a:stretch>
        </p:blipFill>
        <p:spPr bwMode="auto">
          <a:xfrm>
            <a:off x="8471470" y="5195314"/>
            <a:ext cx="1313843" cy="361897"/>
          </a:xfrm>
          <a:prstGeom prst="rect">
            <a:avLst/>
          </a:prstGeom>
          <a:noFill/>
          <a:extLst>
            <a:ext uri="{909E8E84-426E-40DD-AFC4-6F175D3DCCD1}">
              <a14:hiddenFill xmlns:a14="http://schemas.microsoft.com/office/drawing/2010/main">
                <a:solidFill>
                  <a:srgbClr val="FFFFFF"/>
                </a:solidFill>
              </a14:hiddenFill>
            </a:ext>
          </a:extLst>
        </p:spPr>
      </p:pic>
      <p:pic>
        <p:nvPicPr>
          <p:cNvPr id="1031" name="圖片 281"/>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t="3369" b="1295"/>
          <a:stretch>
            <a:fillRect/>
          </a:stretch>
        </p:blipFill>
        <p:spPr bwMode="auto">
          <a:xfrm>
            <a:off x="8597347" y="5534447"/>
            <a:ext cx="1062089" cy="377632"/>
          </a:xfrm>
          <a:prstGeom prst="rect">
            <a:avLst/>
          </a:prstGeom>
          <a:noFill/>
          <a:extLst>
            <a:ext uri="{909E8E84-426E-40DD-AFC4-6F175D3DCCD1}">
              <a14:hiddenFill xmlns:a14="http://schemas.microsoft.com/office/drawing/2010/main">
                <a:solidFill>
                  <a:srgbClr val="FFFFFF"/>
                </a:solidFill>
              </a14:hiddenFill>
            </a:ext>
          </a:extLst>
        </p:spPr>
      </p:pic>
      <p:pic>
        <p:nvPicPr>
          <p:cNvPr id="1030" name="圖片 282"/>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t="6853" b="-5350"/>
          <a:stretch>
            <a:fillRect/>
          </a:stretch>
        </p:blipFill>
        <p:spPr bwMode="auto">
          <a:xfrm>
            <a:off x="8573745" y="5889314"/>
            <a:ext cx="1109293" cy="393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272959"/>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02"/>
            <a:ext cx="12190413" cy="373149"/>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3" name="矩形 2"/>
          <p:cNvSpPr/>
          <p:nvPr/>
        </p:nvSpPr>
        <p:spPr>
          <a:xfrm>
            <a:off x="11565021" y="6524548"/>
            <a:ext cx="625393"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4" name="矩形 3"/>
          <p:cNvSpPr/>
          <p:nvPr/>
        </p:nvSpPr>
        <p:spPr>
          <a:xfrm>
            <a:off x="1" y="6524548"/>
            <a:ext cx="10438041"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15547" y="6170613"/>
            <a:ext cx="740569"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直線接點 5"/>
          <p:cNvCxnSpPr/>
          <p:nvPr/>
        </p:nvCxnSpPr>
        <p:spPr>
          <a:xfrm>
            <a:off x="-191068" y="1144702"/>
            <a:ext cx="1534060" cy="0"/>
          </a:xfrm>
          <a:prstGeom prst="line">
            <a:avLst/>
          </a:prstGeom>
          <a:ln w="76200">
            <a:solidFill>
              <a:srgbClr val="044875"/>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118542" y="436816"/>
            <a:ext cx="4078937" cy="707886"/>
          </a:xfrm>
          <a:prstGeom prst="rect">
            <a:avLst/>
          </a:prstGeom>
        </p:spPr>
        <p:txBody>
          <a:bodyPr wrap="none">
            <a:spAutoFit/>
          </a:bodyPr>
          <a:lstStyle/>
          <a:p>
            <a:pPr algn="just" eaLnBrk="0" hangingPunct="0">
              <a:spcAft>
                <a:spcPts val="0"/>
              </a:spcAft>
            </a:pPr>
            <a:r>
              <a:rPr lang="zh-TW" altLang="zh-TW" sz="4000" b="1" kern="100" dirty="0">
                <a:latin typeface="微軟正黑體" panose="020B0604030504040204" pitchFamily="34" charset="-120"/>
                <a:ea typeface="微軟正黑體" panose="020B0604030504040204" pitchFamily="34" charset="-120"/>
              </a:rPr>
              <a:t>螢</a:t>
            </a:r>
            <a:r>
              <a:rPr lang="zh-TW" altLang="zh-TW" sz="3200" b="1" kern="100" dirty="0">
                <a:latin typeface="微軟正黑體" panose="020B0604030504040204" pitchFamily="34" charset="-120"/>
                <a:ea typeface="微軟正黑體" panose="020B0604030504040204" pitchFamily="34" charset="-120"/>
              </a:rPr>
              <a:t>幕元件（</a:t>
            </a:r>
            <a:r>
              <a:rPr lang="en-US" altLang="zh-TW" sz="3200" b="1" kern="100" dirty="0">
                <a:latin typeface="微軟正黑體" panose="020B0604030504040204" pitchFamily="34" charset="-120"/>
                <a:ea typeface="微軟正黑體" panose="020B0604030504040204" pitchFamily="34" charset="-120"/>
              </a:rPr>
              <a:t>Screen</a:t>
            </a:r>
            <a:r>
              <a:rPr lang="zh-TW" altLang="zh-TW" sz="3200" b="1" kern="100" dirty="0">
                <a:latin typeface="微軟正黑體" panose="020B0604030504040204" pitchFamily="34" charset="-120"/>
                <a:ea typeface="微軟正黑體" panose="020B0604030504040204" pitchFamily="34" charset="-120"/>
              </a:rPr>
              <a:t>）</a:t>
            </a:r>
            <a:endParaRPr lang="zh-TW" altLang="zh-TW" sz="4000" b="1" kern="100" dirty="0">
              <a:effectLst/>
              <a:latin typeface="微軟正黑體" panose="020B0604030504040204" pitchFamily="34" charset="-120"/>
              <a:ea typeface="微軟正黑體" panose="020B0604030504040204" pitchFamily="34" charset="-120"/>
            </a:endParaRPr>
          </a:p>
        </p:txBody>
      </p:sp>
      <p:sp>
        <p:nvSpPr>
          <p:cNvPr id="21" name="矩形 20"/>
          <p:cNvSpPr/>
          <p:nvPr/>
        </p:nvSpPr>
        <p:spPr>
          <a:xfrm>
            <a:off x="1054646" y="1269554"/>
            <a:ext cx="3579378" cy="400110"/>
          </a:xfrm>
          <a:prstGeom prst="rect">
            <a:avLst/>
          </a:prstGeom>
        </p:spPr>
        <p:txBody>
          <a:bodyPr wrap="none">
            <a:spAutoFit/>
          </a:bodyPr>
          <a:lstStyle/>
          <a:p>
            <a:pPr algn="just" eaLnBrk="0" hangingPunct="0">
              <a:spcAft>
                <a:spcPts val="0"/>
              </a:spcAft>
            </a:pP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Screen</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元件的常見屬性說明：</a:t>
            </a:r>
            <a:endParaRPr lang="zh-TW" altLang="zh-TW"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aphicFrame>
        <p:nvGraphicFramePr>
          <p:cNvPr id="22" name="表格 21"/>
          <p:cNvGraphicFramePr>
            <a:graphicFrameLocks noGrp="1"/>
          </p:cNvGraphicFramePr>
          <p:nvPr>
            <p:extLst>
              <p:ext uri="{D42A27DB-BD31-4B8C-83A1-F6EECF244321}">
                <p14:modId xmlns:p14="http://schemas.microsoft.com/office/powerpoint/2010/main" val="175973344"/>
              </p:ext>
            </p:extLst>
          </p:nvPr>
        </p:nvGraphicFramePr>
        <p:xfrm>
          <a:off x="694606" y="1701602"/>
          <a:ext cx="10845228" cy="4660807"/>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3061085"/>
                <a:gridCol w="7784143"/>
              </a:tblGrid>
              <a:tr h="264359">
                <a:tc>
                  <a:txBody>
                    <a:bodyPr/>
                    <a:lstStyle/>
                    <a:p>
                      <a:pPr algn="just" eaLnBrk="0" hangingPunct="0">
                        <a:spcAft>
                          <a:spcPts val="0"/>
                        </a:spcAft>
                      </a:pPr>
                      <a:r>
                        <a:rPr lang="zh-TW" sz="2000" kern="100" dirty="0">
                          <a:effectLst/>
                          <a:latin typeface="微軟正黑體" panose="020B0604030504040204" pitchFamily="34" charset="-120"/>
                          <a:ea typeface="微軟正黑體" panose="020B0604030504040204" pitchFamily="34" charset="-120"/>
                        </a:rPr>
                        <a:t>屬性名稱</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044875"/>
                    </a:solidFill>
                  </a:tcPr>
                </a:tc>
                <a:tc>
                  <a:txBody>
                    <a:bodyPr/>
                    <a:lstStyle/>
                    <a:p>
                      <a:pPr algn="just" eaLnBrk="0" hangingPunct="0">
                        <a:spcAft>
                          <a:spcPts val="0"/>
                        </a:spcAft>
                      </a:pPr>
                      <a:r>
                        <a:rPr lang="zh-TW" sz="2000" kern="100">
                          <a:effectLst/>
                          <a:latin typeface="微軟正黑體" panose="020B0604030504040204" pitchFamily="34" charset="-120"/>
                          <a:ea typeface="微軟正黑體" panose="020B0604030504040204" pitchFamily="34" charset="-120"/>
                        </a:rPr>
                        <a:t>屬性說明</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044875"/>
                    </a:solidFill>
                  </a:tcPr>
                </a:tc>
              </a:tr>
              <a:tr h="445760">
                <a:tc>
                  <a:txBody>
                    <a:bodyPr/>
                    <a:lstStyle/>
                    <a:p>
                      <a:pPr algn="just" eaLnBrk="0" hangingPunct="0">
                        <a:spcAft>
                          <a:spcPts val="0"/>
                        </a:spcAft>
                      </a:pPr>
                      <a:r>
                        <a:rPr lang="en-US" sz="2000" kern="100" dirty="0" err="1">
                          <a:effectLst/>
                          <a:latin typeface="微軟正黑體" panose="020B0604030504040204" pitchFamily="34" charset="-120"/>
                          <a:ea typeface="微軟正黑體" panose="020B0604030504040204" pitchFamily="34" charset="-120"/>
                        </a:rPr>
                        <a:t>AlignHorizontal</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044875"/>
                    </a:solidFill>
                  </a:tcPr>
                </a:tc>
                <a:tc>
                  <a:txBody>
                    <a:bodyPr/>
                    <a:lstStyle/>
                    <a:p>
                      <a:pPr algn="just" eaLnBrk="0" hangingPunct="0">
                        <a:spcAft>
                          <a:spcPts val="0"/>
                        </a:spcAft>
                      </a:pPr>
                      <a:r>
                        <a:rPr lang="zh-TW" sz="2000" kern="100" dirty="0">
                          <a:effectLst/>
                          <a:latin typeface="微軟正黑體" panose="020B0604030504040204" pitchFamily="34" charset="-120"/>
                          <a:ea typeface="微軟正黑體" panose="020B0604030504040204" pitchFamily="34" charset="-120"/>
                        </a:rPr>
                        <a:t>水平對齊方式，包含</a:t>
                      </a:r>
                      <a:r>
                        <a:rPr lang="en-US" sz="2000" kern="100" dirty="0">
                          <a:effectLst/>
                          <a:latin typeface="微軟正黑體" panose="020B0604030504040204" pitchFamily="34" charset="-120"/>
                          <a:ea typeface="微軟正黑體" panose="020B0604030504040204" pitchFamily="34" charset="-120"/>
                        </a:rPr>
                        <a:t>Left</a:t>
                      </a:r>
                      <a:r>
                        <a:rPr lang="zh-TW" sz="2000" kern="100" dirty="0">
                          <a:effectLst/>
                          <a:latin typeface="微軟正黑體" panose="020B0604030504040204" pitchFamily="34" charset="-120"/>
                          <a:ea typeface="微軟正黑體" panose="020B0604030504040204" pitchFamily="34" charset="-120"/>
                        </a:rPr>
                        <a:t>、</a:t>
                      </a:r>
                      <a:r>
                        <a:rPr lang="en-US" sz="2000" kern="100" dirty="0">
                          <a:effectLst/>
                          <a:latin typeface="微軟正黑體" panose="020B0604030504040204" pitchFamily="34" charset="-120"/>
                          <a:ea typeface="微軟正黑體" panose="020B0604030504040204" pitchFamily="34" charset="-120"/>
                        </a:rPr>
                        <a:t>Center</a:t>
                      </a:r>
                      <a:r>
                        <a:rPr lang="zh-TW" sz="2000" kern="100" dirty="0">
                          <a:effectLst/>
                          <a:latin typeface="微軟正黑體" panose="020B0604030504040204" pitchFamily="34" charset="-120"/>
                          <a:ea typeface="微軟正黑體" panose="020B0604030504040204" pitchFamily="34" charset="-120"/>
                        </a:rPr>
                        <a:t>與</a:t>
                      </a:r>
                      <a:r>
                        <a:rPr lang="en-US" sz="2000" kern="100" dirty="0">
                          <a:effectLst/>
                          <a:latin typeface="微軟正黑體" panose="020B0604030504040204" pitchFamily="34" charset="-120"/>
                          <a:ea typeface="微軟正黑體" panose="020B0604030504040204" pitchFamily="34" charset="-120"/>
                        </a:rPr>
                        <a:t>Right</a:t>
                      </a:r>
                      <a:r>
                        <a:rPr lang="zh-TW" sz="2000" kern="100" dirty="0">
                          <a:effectLst/>
                          <a:latin typeface="微軟正黑體" panose="020B0604030504040204" pitchFamily="34" charset="-120"/>
                          <a:ea typeface="微軟正黑體" panose="020B0604030504040204" pitchFamily="34" charset="-120"/>
                        </a:rPr>
                        <a:t>來靠左、置中或靠右對齊</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bg2"/>
                    </a:solidFill>
                  </a:tcPr>
                </a:tc>
              </a:tr>
              <a:tr h="313563">
                <a:tc>
                  <a:txBody>
                    <a:bodyPr/>
                    <a:lstStyle/>
                    <a:p>
                      <a:pPr algn="just" eaLnBrk="0" hangingPunct="0">
                        <a:spcAft>
                          <a:spcPts val="0"/>
                        </a:spcAft>
                      </a:pPr>
                      <a:r>
                        <a:rPr lang="en-US" sz="2000" kern="100" dirty="0" err="1">
                          <a:effectLst/>
                          <a:latin typeface="微軟正黑體" panose="020B0604030504040204" pitchFamily="34" charset="-120"/>
                          <a:ea typeface="微軟正黑體" panose="020B0604030504040204" pitchFamily="34" charset="-120"/>
                        </a:rPr>
                        <a:t>AlignVertical</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044875"/>
                    </a:solidFill>
                  </a:tcPr>
                </a:tc>
                <a:tc>
                  <a:txBody>
                    <a:bodyPr/>
                    <a:lstStyle/>
                    <a:p>
                      <a:pPr algn="just" eaLnBrk="0" hangingPunct="0">
                        <a:spcAft>
                          <a:spcPts val="0"/>
                        </a:spcAft>
                      </a:pPr>
                      <a:r>
                        <a:rPr lang="zh-TW" sz="2000" kern="100" dirty="0">
                          <a:effectLst/>
                          <a:latin typeface="微軟正黑體" panose="020B0604030504040204" pitchFamily="34" charset="-120"/>
                          <a:ea typeface="微軟正黑體" panose="020B0604030504040204" pitchFamily="34" charset="-120"/>
                        </a:rPr>
                        <a:t>垂直對齊方式</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bg2"/>
                    </a:solidFill>
                  </a:tcPr>
                </a:tc>
              </a:tr>
              <a:tr h="360040">
                <a:tc>
                  <a:txBody>
                    <a:bodyPr/>
                    <a:lstStyle/>
                    <a:p>
                      <a:pPr algn="just" eaLnBrk="0" hangingPunct="0">
                        <a:spcAft>
                          <a:spcPts val="0"/>
                        </a:spcAft>
                      </a:pPr>
                      <a:r>
                        <a:rPr lang="en-US" sz="2000" kern="100">
                          <a:effectLst/>
                          <a:latin typeface="微軟正黑體" panose="020B0604030504040204" pitchFamily="34" charset="-120"/>
                          <a:ea typeface="微軟正黑體" panose="020B0604030504040204" pitchFamily="34" charset="-120"/>
                        </a:rPr>
                        <a:t>BackgroundColor</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044875"/>
                    </a:solidFill>
                  </a:tcPr>
                </a:tc>
                <a:tc>
                  <a:txBody>
                    <a:bodyPr/>
                    <a:lstStyle/>
                    <a:p>
                      <a:pPr algn="just" eaLnBrk="0" hangingPunct="0">
                        <a:spcAft>
                          <a:spcPts val="0"/>
                        </a:spcAft>
                      </a:pPr>
                      <a:r>
                        <a:rPr lang="zh-TW" sz="2000" kern="100">
                          <a:effectLst/>
                          <a:latin typeface="微軟正黑體" panose="020B0604030504040204" pitchFamily="34" charset="-120"/>
                          <a:ea typeface="微軟正黑體" panose="020B0604030504040204" pitchFamily="34" charset="-120"/>
                        </a:rPr>
                        <a:t>背景顏色</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bg2"/>
                    </a:solidFill>
                  </a:tcPr>
                </a:tc>
              </a:tr>
              <a:tr h="360040">
                <a:tc>
                  <a:txBody>
                    <a:bodyPr/>
                    <a:lstStyle/>
                    <a:p>
                      <a:pPr algn="just" eaLnBrk="0" hangingPunct="0">
                        <a:spcAft>
                          <a:spcPts val="0"/>
                        </a:spcAft>
                      </a:pPr>
                      <a:r>
                        <a:rPr lang="en-US" sz="2000" kern="100">
                          <a:effectLst/>
                          <a:latin typeface="微軟正黑體" panose="020B0604030504040204" pitchFamily="34" charset="-120"/>
                          <a:ea typeface="微軟正黑體" panose="020B0604030504040204" pitchFamily="34" charset="-120"/>
                        </a:rPr>
                        <a:t>BackgroundImage</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044875"/>
                    </a:solidFill>
                  </a:tcPr>
                </a:tc>
                <a:tc>
                  <a:txBody>
                    <a:bodyPr/>
                    <a:lstStyle/>
                    <a:p>
                      <a:pPr algn="just" eaLnBrk="0" hangingPunct="0">
                        <a:spcAft>
                          <a:spcPts val="0"/>
                        </a:spcAft>
                      </a:pPr>
                      <a:r>
                        <a:rPr lang="zh-TW" sz="2000" kern="100" dirty="0">
                          <a:effectLst/>
                          <a:latin typeface="微軟正黑體" panose="020B0604030504040204" pitchFamily="34" charset="-120"/>
                          <a:ea typeface="微軟正黑體" panose="020B0604030504040204" pitchFamily="34" charset="-120"/>
                        </a:rPr>
                        <a:t>背景圖案</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bg2"/>
                    </a:solidFill>
                  </a:tcPr>
                </a:tc>
              </a:tr>
              <a:tr h="360040">
                <a:tc>
                  <a:txBody>
                    <a:bodyPr/>
                    <a:lstStyle/>
                    <a:p>
                      <a:pPr algn="just" eaLnBrk="0" hangingPunct="0">
                        <a:spcAft>
                          <a:spcPts val="0"/>
                        </a:spcAft>
                      </a:pPr>
                      <a:r>
                        <a:rPr lang="en-US" sz="2000" kern="100" dirty="0">
                          <a:effectLst/>
                          <a:latin typeface="微軟正黑體" panose="020B0604030504040204" pitchFamily="34" charset="-120"/>
                          <a:ea typeface="微軟正黑體" panose="020B0604030504040204" pitchFamily="34" charset="-120"/>
                        </a:rPr>
                        <a:t>Icon</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044875"/>
                    </a:solidFill>
                  </a:tcPr>
                </a:tc>
                <a:tc>
                  <a:txBody>
                    <a:bodyPr/>
                    <a:lstStyle/>
                    <a:p>
                      <a:pPr algn="just" eaLnBrk="0" hangingPunct="0">
                        <a:spcAft>
                          <a:spcPts val="0"/>
                        </a:spcAft>
                      </a:pPr>
                      <a:r>
                        <a:rPr lang="zh-TW" sz="2000" kern="100" dirty="0">
                          <a:effectLst/>
                          <a:latin typeface="微軟正黑體" panose="020B0604030504040204" pitchFamily="34" charset="-120"/>
                          <a:ea typeface="微軟正黑體" panose="020B0604030504040204" pitchFamily="34" charset="-120"/>
                        </a:rPr>
                        <a:t>安裝於手機上之後，於所有程式選單中的</a:t>
                      </a:r>
                      <a:r>
                        <a:rPr lang="en-US" sz="2000" kern="100" dirty="0">
                          <a:effectLst/>
                          <a:latin typeface="微軟正黑體" panose="020B0604030504040204" pitchFamily="34" charset="-120"/>
                          <a:ea typeface="微軟正黑體" panose="020B0604030504040204" pitchFamily="34" charset="-120"/>
                        </a:rPr>
                        <a:t>App</a:t>
                      </a:r>
                      <a:r>
                        <a:rPr lang="zh-TW" sz="2000" kern="100" dirty="0">
                          <a:effectLst/>
                          <a:latin typeface="微軟正黑體" panose="020B0604030504040204" pitchFamily="34" charset="-120"/>
                          <a:ea typeface="微軟正黑體" panose="020B0604030504040204" pitchFamily="34" charset="-120"/>
                        </a:rPr>
                        <a:t>小圖示</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bg2"/>
                    </a:solidFill>
                  </a:tcPr>
                </a:tc>
              </a:tr>
              <a:tr h="406517">
                <a:tc>
                  <a:txBody>
                    <a:bodyPr/>
                    <a:lstStyle/>
                    <a:p>
                      <a:pPr algn="just" eaLnBrk="0" hangingPunct="0">
                        <a:spcAft>
                          <a:spcPts val="0"/>
                        </a:spcAft>
                      </a:pPr>
                      <a:r>
                        <a:rPr lang="en-US" sz="2000" kern="100" dirty="0" err="1">
                          <a:effectLst/>
                          <a:latin typeface="微軟正黑體" panose="020B0604030504040204" pitchFamily="34" charset="-120"/>
                          <a:ea typeface="微軟正黑體" panose="020B0604030504040204" pitchFamily="34" charset="-120"/>
                        </a:rPr>
                        <a:t>OpenScreenAnimation</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044875"/>
                    </a:solidFill>
                  </a:tcPr>
                </a:tc>
                <a:tc>
                  <a:txBody>
                    <a:bodyPr/>
                    <a:lstStyle/>
                    <a:p>
                      <a:pPr algn="just" eaLnBrk="0" hangingPunct="0">
                        <a:spcAft>
                          <a:spcPts val="0"/>
                        </a:spcAft>
                      </a:pPr>
                      <a:r>
                        <a:rPr lang="zh-TW" sz="2000" kern="100" dirty="0">
                          <a:effectLst/>
                          <a:latin typeface="微軟正黑體" panose="020B0604030504040204" pitchFamily="34" charset="-120"/>
                          <a:ea typeface="微軟正黑體" panose="020B0604030504040204" pitchFamily="34" charset="-120"/>
                        </a:rPr>
                        <a:t>開始螢幕動畫</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bg2"/>
                    </a:solidFill>
                  </a:tcPr>
                </a:tc>
              </a:tr>
              <a:tr h="775797">
                <a:tc>
                  <a:txBody>
                    <a:bodyPr/>
                    <a:lstStyle/>
                    <a:p>
                      <a:pPr algn="just" eaLnBrk="0" hangingPunct="0">
                        <a:spcAft>
                          <a:spcPts val="0"/>
                        </a:spcAft>
                      </a:pPr>
                      <a:r>
                        <a:rPr lang="en-US" sz="2000" kern="100" dirty="0" err="1">
                          <a:effectLst/>
                          <a:latin typeface="微軟正黑體" panose="020B0604030504040204" pitchFamily="34" charset="-120"/>
                          <a:ea typeface="微軟正黑體" panose="020B0604030504040204" pitchFamily="34" charset="-120"/>
                        </a:rPr>
                        <a:t>CloseScreenAnimation</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044875"/>
                    </a:solidFill>
                  </a:tcPr>
                </a:tc>
                <a:tc>
                  <a:txBody>
                    <a:bodyPr/>
                    <a:lstStyle/>
                    <a:p>
                      <a:pPr algn="just" eaLnBrk="0" hangingPunct="0">
                        <a:spcAft>
                          <a:spcPts val="0"/>
                        </a:spcAft>
                      </a:pPr>
                      <a:r>
                        <a:rPr lang="zh-TW" sz="2000" kern="100" dirty="0">
                          <a:effectLst/>
                          <a:latin typeface="微軟正黑體" panose="020B0604030504040204" pitchFamily="34" charset="-120"/>
                          <a:ea typeface="微軟正黑體" panose="020B0604030504040204" pitchFamily="34" charset="-120"/>
                        </a:rPr>
                        <a:t>關閉螢幕動畫，共有預設</a:t>
                      </a:r>
                      <a:r>
                        <a:rPr lang="en-US" sz="2000" kern="100" dirty="0">
                          <a:effectLst/>
                          <a:latin typeface="微軟正黑體" panose="020B0604030504040204" pitchFamily="34" charset="-120"/>
                          <a:ea typeface="微軟正黑體" panose="020B0604030504040204" pitchFamily="34" charset="-120"/>
                        </a:rPr>
                        <a:t>Default</a:t>
                      </a:r>
                      <a:r>
                        <a:rPr lang="zh-TW" sz="2000" kern="100" dirty="0">
                          <a:effectLst/>
                          <a:latin typeface="微軟正黑體" panose="020B0604030504040204" pitchFamily="34" charset="-120"/>
                          <a:ea typeface="微軟正黑體" panose="020B0604030504040204" pitchFamily="34" charset="-120"/>
                        </a:rPr>
                        <a:t>、淡出</a:t>
                      </a:r>
                      <a:r>
                        <a:rPr lang="en-US" sz="2000" kern="100" dirty="0">
                          <a:effectLst/>
                          <a:latin typeface="微軟正黑體" panose="020B0604030504040204" pitchFamily="34" charset="-120"/>
                          <a:ea typeface="微軟正黑體" panose="020B0604030504040204" pitchFamily="34" charset="-120"/>
                        </a:rPr>
                        <a:t>Fade</a:t>
                      </a:r>
                      <a:r>
                        <a:rPr lang="zh-TW" sz="2000" kern="100" dirty="0">
                          <a:effectLst/>
                          <a:latin typeface="微軟正黑體" panose="020B0604030504040204" pitchFamily="34" charset="-120"/>
                          <a:ea typeface="微軟正黑體" panose="020B0604030504040204" pitchFamily="34" charset="-120"/>
                        </a:rPr>
                        <a:t>、縮小</a:t>
                      </a:r>
                      <a:r>
                        <a:rPr lang="en-US" sz="2000" kern="100" dirty="0">
                          <a:effectLst/>
                          <a:latin typeface="微軟正黑體" panose="020B0604030504040204" pitchFamily="34" charset="-120"/>
                          <a:ea typeface="微軟正黑體" panose="020B0604030504040204" pitchFamily="34" charset="-120"/>
                        </a:rPr>
                        <a:t>Zoom</a:t>
                      </a:r>
                      <a:r>
                        <a:rPr lang="zh-TW" sz="2000" kern="100" dirty="0">
                          <a:effectLst/>
                          <a:latin typeface="微軟正黑體" panose="020B0604030504040204" pitchFamily="34" charset="-120"/>
                          <a:ea typeface="微軟正黑體" panose="020B0604030504040204" pitchFamily="34" charset="-120"/>
                        </a:rPr>
                        <a:t>、水平滑出</a:t>
                      </a:r>
                      <a:r>
                        <a:rPr lang="en-US" sz="2000" kern="100" dirty="0" err="1">
                          <a:effectLst/>
                          <a:latin typeface="微軟正黑體" panose="020B0604030504040204" pitchFamily="34" charset="-120"/>
                          <a:ea typeface="微軟正黑體" panose="020B0604030504040204" pitchFamily="34" charset="-120"/>
                        </a:rPr>
                        <a:t>SlideHorizontal</a:t>
                      </a:r>
                      <a:r>
                        <a:rPr lang="zh-TW" sz="2000" kern="100" dirty="0">
                          <a:effectLst/>
                          <a:latin typeface="微軟正黑體" panose="020B0604030504040204" pitchFamily="34" charset="-120"/>
                          <a:ea typeface="微軟正黑體" panose="020B0604030504040204" pitchFamily="34" charset="-120"/>
                        </a:rPr>
                        <a:t>、垂直滑出</a:t>
                      </a:r>
                      <a:r>
                        <a:rPr lang="en-US" sz="2000" kern="100" dirty="0" err="1">
                          <a:effectLst/>
                          <a:latin typeface="微軟正黑體" panose="020B0604030504040204" pitchFamily="34" charset="-120"/>
                          <a:ea typeface="微軟正黑體" panose="020B0604030504040204" pitchFamily="34" charset="-120"/>
                        </a:rPr>
                        <a:t>SlideVertical</a:t>
                      </a:r>
                      <a:r>
                        <a:rPr lang="zh-TW" sz="2000" kern="100" dirty="0">
                          <a:effectLst/>
                          <a:latin typeface="微軟正黑體" panose="020B0604030504040204" pitchFamily="34" charset="-120"/>
                          <a:ea typeface="微軟正黑體" panose="020B0604030504040204" pitchFamily="34" charset="-120"/>
                        </a:rPr>
                        <a:t>以及無動畫</a:t>
                      </a:r>
                      <a:r>
                        <a:rPr lang="en-US" sz="2000" kern="100" dirty="0">
                          <a:effectLst/>
                          <a:latin typeface="微軟正黑體" panose="020B0604030504040204" pitchFamily="34" charset="-120"/>
                          <a:ea typeface="微軟正黑體" panose="020B0604030504040204" pitchFamily="34" charset="-120"/>
                        </a:rPr>
                        <a:t>None</a:t>
                      </a:r>
                      <a:r>
                        <a:rPr lang="zh-TW" sz="2000" kern="100" dirty="0">
                          <a:effectLst/>
                          <a:latin typeface="微軟正黑體" panose="020B0604030504040204" pitchFamily="34" charset="-120"/>
                          <a:ea typeface="微軟正黑體" panose="020B0604030504040204" pitchFamily="34" charset="-120"/>
                        </a:rPr>
                        <a:t>等</a:t>
                      </a:r>
                      <a:r>
                        <a:rPr lang="zh-TW" sz="2000" kern="100" dirty="0" smtClean="0">
                          <a:effectLst/>
                          <a:latin typeface="微軟正黑體" panose="020B0604030504040204" pitchFamily="34" charset="-120"/>
                          <a:ea typeface="微軟正黑體" panose="020B0604030504040204" pitchFamily="34" charset="-120"/>
                        </a:rPr>
                        <a:t>選項</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bg2"/>
                    </a:solidFill>
                  </a:tcPr>
                </a:tc>
              </a:tr>
              <a:tr h="648072">
                <a:tc>
                  <a:txBody>
                    <a:bodyPr/>
                    <a:lstStyle/>
                    <a:p>
                      <a:pPr algn="just" eaLnBrk="0" hangingPunct="0">
                        <a:spcAft>
                          <a:spcPts val="0"/>
                        </a:spcAft>
                      </a:pPr>
                      <a:r>
                        <a:rPr lang="en-US" sz="2000" kern="100" dirty="0" err="1">
                          <a:effectLst/>
                          <a:latin typeface="微軟正黑體" panose="020B0604030504040204" pitchFamily="34" charset="-120"/>
                          <a:ea typeface="微軟正黑體" panose="020B0604030504040204" pitchFamily="34" charset="-120"/>
                        </a:rPr>
                        <a:t>ScreenOrientation</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044875"/>
                    </a:solidFill>
                  </a:tcPr>
                </a:tc>
                <a:tc>
                  <a:txBody>
                    <a:bodyPr/>
                    <a:lstStyle/>
                    <a:p>
                      <a:pPr algn="just" eaLnBrk="0" hangingPunct="0">
                        <a:spcAft>
                          <a:spcPts val="0"/>
                        </a:spcAft>
                      </a:pPr>
                      <a:r>
                        <a:rPr lang="zh-TW" sz="2000" kern="100" dirty="0">
                          <a:effectLst/>
                          <a:latin typeface="微軟正黑體" panose="020B0604030504040204" pitchFamily="34" charset="-120"/>
                          <a:ea typeface="微軟正黑體" panose="020B0604030504040204" pitchFamily="34" charset="-120"/>
                        </a:rPr>
                        <a:t>螢幕方向，包含了未指定</a:t>
                      </a:r>
                      <a:r>
                        <a:rPr lang="en-US" sz="2000" kern="100" dirty="0">
                          <a:effectLst/>
                          <a:latin typeface="微軟正黑體" panose="020B0604030504040204" pitchFamily="34" charset="-120"/>
                          <a:ea typeface="微軟正黑體" panose="020B0604030504040204" pitchFamily="34" charset="-120"/>
                        </a:rPr>
                        <a:t>Unspecified</a:t>
                      </a:r>
                      <a:r>
                        <a:rPr lang="zh-TW" sz="2000" kern="100" dirty="0">
                          <a:effectLst/>
                          <a:latin typeface="微軟正黑體" panose="020B0604030504040204" pitchFamily="34" charset="-120"/>
                          <a:ea typeface="微軟正黑體" panose="020B0604030504040204" pitchFamily="34" charset="-120"/>
                        </a:rPr>
                        <a:t>、垂直</a:t>
                      </a:r>
                      <a:r>
                        <a:rPr lang="en-US" sz="2000" kern="100" dirty="0">
                          <a:effectLst/>
                          <a:latin typeface="微軟正黑體" panose="020B0604030504040204" pitchFamily="34" charset="-120"/>
                          <a:ea typeface="微軟正黑體" panose="020B0604030504040204" pitchFamily="34" charset="-120"/>
                        </a:rPr>
                        <a:t>Portrait</a:t>
                      </a:r>
                      <a:r>
                        <a:rPr lang="zh-TW" sz="2000" kern="100" dirty="0">
                          <a:effectLst/>
                          <a:latin typeface="微軟正黑體" panose="020B0604030504040204" pitchFamily="34" charset="-120"/>
                          <a:ea typeface="微軟正黑體" panose="020B0604030504040204" pitchFamily="34" charset="-120"/>
                        </a:rPr>
                        <a:t>、橫放</a:t>
                      </a:r>
                      <a:r>
                        <a:rPr lang="en-US" sz="2000" kern="100" dirty="0">
                          <a:effectLst/>
                          <a:latin typeface="微軟正黑體" panose="020B0604030504040204" pitchFamily="34" charset="-120"/>
                          <a:ea typeface="微軟正黑體" panose="020B0604030504040204" pitchFamily="34" charset="-120"/>
                        </a:rPr>
                        <a:t>Landscape</a:t>
                      </a:r>
                      <a:r>
                        <a:rPr lang="zh-TW" sz="2000" kern="100" dirty="0">
                          <a:effectLst/>
                          <a:latin typeface="微軟正黑體" panose="020B0604030504040204" pitchFamily="34" charset="-120"/>
                          <a:ea typeface="微軟正黑體" panose="020B0604030504040204" pitchFamily="34" charset="-120"/>
                        </a:rPr>
                        <a:t>、感測器</a:t>
                      </a:r>
                      <a:r>
                        <a:rPr lang="en-US" sz="2000" kern="100" dirty="0">
                          <a:effectLst/>
                          <a:latin typeface="微軟正黑體" panose="020B0604030504040204" pitchFamily="34" charset="-120"/>
                          <a:ea typeface="微軟正黑體" panose="020B0604030504040204" pitchFamily="34" charset="-120"/>
                        </a:rPr>
                        <a:t>Sensor</a:t>
                      </a:r>
                      <a:r>
                        <a:rPr lang="zh-TW" sz="2000" kern="100" dirty="0">
                          <a:effectLst/>
                          <a:latin typeface="微軟正黑體" panose="020B0604030504040204" pitchFamily="34" charset="-120"/>
                          <a:ea typeface="微軟正黑體" panose="020B0604030504040204" pitchFamily="34" charset="-120"/>
                        </a:rPr>
                        <a:t>與使用者自定</a:t>
                      </a:r>
                      <a:r>
                        <a:rPr lang="en-US" sz="2000" kern="100" dirty="0">
                          <a:effectLst/>
                          <a:latin typeface="微軟正黑體" panose="020B0604030504040204" pitchFamily="34" charset="-120"/>
                          <a:ea typeface="微軟正黑體" panose="020B0604030504040204" pitchFamily="34" charset="-120"/>
                        </a:rPr>
                        <a:t>User</a:t>
                      </a:r>
                      <a:r>
                        <a:rPr lang="zh-TW" sz="2000" kern="100" dirty="0">
                          <a:effectLst/>
                          <a:latin typeface="微軟正黑體" panose="020B0604030504040204" pitchFamily="34" charset="-120"/>
                          <a:ea typeface="微軟正黑體" panose="020B0604030504040204" pitchFamily="34" charset="-120"/>
                        </a:rPr>
                        <a:t>等</a:t>
                      </a:r>
                      <a:r>
                        <a:rPr lang="zh-TW" sz="2000" kern="100" dirty="0" smtClean="0">
                          <a:effectLst/>
                          <a:latin typeface="微軟正黑體" panose="020B0604030504040204" pitchFamily="34" charset="-120"/>
                          <a:ea typeface="微軟正黑體" panose="020B0604030504040204" pitchFamily="34" charset="-120"/>
                        </a:rPr>
                        <a:t>選項</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bg2"/>
                    </a:solidFill>
                  </a:tcPr>
                </a:tc>
              </a:tr>
              <a:tr h="326138">
                <a:tc>
                  <a:txBody>
                    <a:bodyPr/>
                    <a:lstStyle/>
                    <a:p>
                      <a:pPr algn="just" eaLnBrk="0" hangingPunct="0">
                        <a:spcAft>
                          <a:spcPts val="0"/>
                        </a:spcAft>
                      </a:pPr>
                      <a:r>
                        <a:rPr lang="en-US" sz="2000" kern="100" dirty="0">
                          <a:effectLst/>
                          <a:latin typeface="微軟正黑體" panose="020B0604030504040204" pitchFamily="34" charset="-120"/>
                          <a:ea typeface="微軟正黑體" panose="020B0604030504040204" pitchFamily="34" charset="-120"/>
                        </a:rPr>
                        <a:t>Scrollable</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044875"/>
                    </a:solidFill>
                  </a:tcPr>
                </a:tc>
                <a:tc>
                  <a:txBody>
                    <a:bodyPr/>
                    <a:lstStyle/>
                    <a:p>
                      <a:pPr algn="just" eaLnBrk="0" hangingPunct="0">
                        <a:spcAft>
                          <a:spcPts val="0"/>
                        </a:spcAft>
                      </a:pPr>
                      <a:r>
                        <a:rPr lang="zh-TW" sz="2000" kern="100" dirty="0">
                          <a:effectLst/>
                          <a:latin typeface="微軟正黑體" panose="020B0604030504040204" pitchFamily="34" charset="-120"/>
                          <a:ea typeface="微軟正黑體" panose="020B0604030504040204" pitchFamily="34" charset="-120"/>
                        </a:rPr>
                        <a:t>畫面是否可以捲動</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bg2"/>
                    </a:solidFill>
                  </a:tcPr>
                </a:tc>
              </a:tr>
              <a:tr h="360040">
                <a:tc>
                  <a:txBody>
                    <a:bodyPr/>
                    <a:lstStyle/>
                    <a:p>
                      <a:pPr algn="just" eaLnBrk="0" hangingPunct="0">
                        <a:spcAft>
                          <a:spcPts val="0"/>
                        </a:spcAft>
                      </a:pPr>
                      <a:r>
                        <a:rPr lang="en-US" sz="2000" kern="100" dirty="0">
                          <a:effectLst/>
                          <a:latin typeface="微軟正黑體" panose="020B0604030504040204" pitchFamily="34" charset="-120"/>
                          <a:ea typeface="微軟正黑體" panose="020B0604030504040204" pitchFamily="34" charset="-120"/>
                        </a:rPr>
                        <a:t>Title</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044875"/>
                    </a:solidFill>
                  </a:tcPr>
                </a:tc>
                <a:tc>
                  <a:txBody>
                    <a:bodyPr/>
                    <a:lstStyle/>
                    <a:p>
                      <a:pPr algn="just" eaLnBrk="0" hangingPunct="0">
                        <a:spcAft>
                          <a:spcPts val="0"/>
                        </a:spcAft>
                      </a:pPr>
                      <a:r>
                        <a:rPr lang="zh-TW" sz="2000" kern="100" dirty="0">
                          <a:effectLst/>
                          <a:latin typeface="微軟正黑體" panose="020B0604030504040204" pitchFamily="34" charset="-120"/>
                          <a:ea typeface="微軟正黑體" panose="020B0604030504040204" pitchFamily="34" charset="-120"/>
                        </a:rPr>
                        <a:t>標題列內容</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bg2"/>
                    </a:solidFill>
                  </a:tcPr>
                </a:tc>
              </a:tr>
            </a:tbl>
          </a:graphicData>
        </a:graphic>
      </p:graphicFrame>
    </p:spTree>
    <p:extLst>
      <p:ext uri="{BB962C8B-B14F-4D97-AF65-F5344CB8AC3E}">
        <p14:creationId xmlns:p14="http://schemas.microsoft.com/office/powerpoint/2010/main" val="737819521"/>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02"/>
            <a:ext cx="12190413" cy="373149"/>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3" name="矩形 2"/>
          <p:cNvSpPr/>
          <p:nvPr/>
        </p:nvSpPr>
        <p:spPr>
          <a:xfrm>
            <a:off x="11565021" y="6524548"/>
            <a:ext cx="625393"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4" name="矩形 3"/>
          <p:cNvSpPr/>
          <p:nvPr/>
        </p:nvSpPr>
        <p:spPr>
          <a:xfrm>
            <a:off x="1" y="6524548"/>
            <a:ext cx="10438041"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15547" y="6170613"/>
            <a:ext cx="740569"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直線接點 5"/>
          <p:cNvCxnSpPr/>
          <p:nvPr/>
        </p:nvCxnSpPr>
        <p:spPr>
          <a:xfrm>
            <a:off x="-191068" y="1144702"/>
            <a:ext cx="1534060" cy="0"/>
          </a:xfrm>
          <a:prstGeom prst="line">
            <a:avLst/>
          </a:prstGeom>
          <a:ln w="76200">
            <a:solidFill>
              <a:srgbClr val="044875"/>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183366" y="436815"/>
            <a:ext cx="2749471" cy="707886"/>
          </a:xfrm>
          <a:prstGeom prst="rect">
            <a:avLst/>
          </a:prstGeom>
        </p:spPr>
        <p:txBody>
          <a:bodyPr wrap="none">
            <a:spAutoFit/>
          </a:bodyPr>
          <a:lstStyle/>
          <a:p>
            <a:pPr algn="just" eaLnBrk="0" hangingPunct="0">
              <a:spcAft>
                <a:spcPts val="0"/>
              </a:spcAft>
            </a:pPr>
            <a:r>
              <a:rPr lang="zh-TW" altLang="zh-TW" sz="4000" b="1" kern="100" dirty="0">
                <a:solidFill>
                  <a:srgbClr val="C00000"/>
                </a:solidFill>
                <a:latin typeface="Times New Roman" panose="02020603050405020304" pitchFamily="18" charset="0"/>
                <a:ea typeface="微軟正黑體" panose="020B0604030504040204" pitchFamily="34" charset="-120"/>
              </a:rPr>
              <a:t>使</a:t>
            </a:r>
            <a:r>
              <a:rPr lang="zh-TW" altLang="zh-TW" sz="3200" b="1" kern="100" dirty="0">
                <a:solidFill>
                  <a:srgbClr val="C00000"/>
                </a:solidFill>
                <a:latin typeface="Times New Roman" panose="02020603050405020304" pitchFamily="18" charset="0"/>
                <a:ea typeface="微軟正黑體" panose="020B0604030504040204" pitchFamily="34" charset="-120"/>
              </a:rPr>
              <a:t>用比較運算</a:t>
            </a:r>
            <a:endParaRPr lang="zh-TW" altLang="zh-TW" sz="3200" b="1" kern="100" dirty="0">
              <a:solidFill>
                <a:srgbClr val="C00000"/>
              </a:solidFill>
              <a:effectLst/>
              <a:latin typeface="Times New Roman" panose="02020603050405020304" pitchFamily="18" charset="0"/>
              <a:ea typeface="微軟正黑體" panose="020B0604030504040204" pitchFamily="34" charset="-120"/>
            </a:endParaRPr>
          </a:p>
        </p:txBody>
      </p:sp>
      <p:sp>
        <p:nvSpPr>
          <p:cNvPr id="7" name="矩形 6"/>
          <p:cNvSpPr/>
          <p:nvPr/>
        </p:nvSpPr>
        <p:spPr>
          <a:xfrm>
            <a:off x="575962" y="1421124"/>
            <a:ext cx="10989059" cy="707886"/>
          </a:xfrm>
          <a:prstGeom prst="rect">
            <a:avLst/>
          </a:prstGeom>
        </p:spPr>
        <p:txBody>
          <a:bodyPr wrap="square">
            <a:spAutoFit/>
          </a:bodyPr>
          <a:lstStyle/>
          <a:p>
            <a:pPr indent="457200"/>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以下例試做看看，先在</a:t>
            </a:r>
            <a:r>
              <a:rPr lang="en-US" altLang="zh-TW" b="1" dirty="0">
                <a:latin typeface="微軟正黑體" panose="020B0604030504040204" pitchFamily="34" charset="-120"/>
                <a:ea typeface="微軟正黑體" panose="020B0604030504040204" pitchFamily="34" charset="-120"/>
              </a:rPr>
              <a:t>Screen 1</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將上方表格的基本運算子列出並分別給予一個</a:t>
            </a:r>
            <a:r>
              <a:rPr lang="en-US" altLang="zh-TW" b="1" dirty="0" err="1">
                <a:latin typeface="微軟正黑體" panose="020B0604030504040204" pitchFamily="34" charset="-120"/>
                <a:ea typeface="微軟正黑體" panose="020B0604030504040204" pitchFamily="34" charset="-120"/>
              </a:rPr>
              <a:t>Lable</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，當開啟</a:t>
            </a:r>
            <a:r>
              <a:rPr lang="en-US" altLang="zh-TW" b="1" dirty="0">
                <a:latin typeface="微軟正黑體" panose="020B0604030504040204" pitchFamily="34" charset="-120"/>
                <a:ea typeface="微軟正黑體" panose="020B0604030504040204" pitchFamily="34" charset="-120"/>
              </a:rPr>
              <a:t>Screen</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時，將</a:t>
            </a:r>
            <a:r>
              <a:rPr lang="en-US" altLang="zh-TW" b="1" dirty="0">
                <a:latin typeface="微軟正黑體" panose="020B0604030504040204" pitchFamily="34" charset="-120"/>
                <a:ea typeface="微軟正黑體" panose="020B0604030504040204" pitchFamily="34" charset="-120"/>
              </a:rPr>
              <a:t>Label</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的文字改為邏輯運算的結果。</a:t>
            </a:r>
            <a:endParaRPr lang="zh-TW" altLang="en-US" b="1" dirty="0">
              <a:latin typeface="微軟正黑體" panose="020B0604030504040204" pitchFamily="34" charset="-120"/>
              <a:ea typeface="微軟正黑體" panose="020B0604030504040204" pitchFamily="34" charset="-120"/>
            </a:endParaRPr>
          </a:p>
        </p:txBody>
      </p:sp>
      <p:pic>
        <p:nvPicPr>
          <p:cNvPr id="16" name="圖片 15"/>
          <p:cNvPicPr/>
          <p:nvPr/>
        </p:nvPicPr>
        <p:blipFill>
          <a:blip r:embed="rId3">
            <a:extLst>
              <a:ext uri="{28A0092B-C50C-407E-A947-70E740481C1C}">
                <a14:useLocalDpi xmlns:a14="http://schemas.microsoft.com/office/drawing/2010/main" val="0"/>
              </a:ext>
            </a:extLst>
          </a:blip>
          <a:srcRect/>
          <a:stretch>
            <a:fillRect/>
          </a:stretch>
        </p:blipFill>
        <p:spPr bwMode="auto">
          <a:xfrm>
            <a:off x="600838" y="2405431"/>
            <a:ext cx="2037984" cy="3134808"/>
          </a:xfrm>
          <a:prstGeom prst="rect">
            <a:avLst/>
          </a:prstGeom>
          <a:noFill/>
          <a:ln>
            <a:noFill/>
          </a:ln>
        </p:spPr>
      </p:pic>
      <p:pic>
        <p:nvPicPr>
          <p:cNvPr id="17" name="圖片 16"/>
          <p:cNvPicPr/>
          <p:nvPr/>
        </p:nvPicPr>
        <p:blipFill>
          <a:blip r:embed="rId4">
            <a:extLst>
              <a:ext uri="{28A0092B-C50C-407E-A947-70E740481C1C}">
                <a14:useLocalDpi xmlns:a14="http://schemas.microsoft.com/office/drawing/2010/main" val="0"/>
              </a:ext>
            </a:extLst>
          </a:blip>
          <a:srcRect/>
          <a:stretch>
            <a:fillRect/>
          </a:stretch>
        </p:blipFill>
        <p:spPr bwMode="auto">
          <a:xfrm>
            <a:off x="2932837" y="3717826"/>
            <a:ext cx="3090361" cy="1822413"/>
          </a:xfrm>
          <a:prstGeom prst="rect">
            <a:avLst/>
          </a:prstGeom>
          <a:noFill/>
          <a:ln>
            <a:noFill/>
          </a:ln>
        </p:spPr>
      </p:pic>
      <p:sp>
        <p:nvSpPr>
          <p:cNvPr id="18" name="矩形 17"/>
          <p:cNvSpPr/>
          <p:nvPr/>
        </p:nvSpPr>
        <p:spPr>
          <a:xfrm>
            <a:off x="7823374" y="2237596"/>
            <a:ext cx="2749471" cy="400110"/>
          </a:xfrm>
          <a:prstGeom prst="rect">
            <a:avLst/>
          </a:prstGeom>
        </p:spPr>
        <p:txBody>
          <a:bodyPr wrap="none">
            <a:spAutoFit/>
          </a:bodyPr>
          <a:lstStyle/>
          <a:p>
            <a:r>
              <a:rPr lang="zh-TW" altLang="zh-TW" b="1" dirty="0">
                <a:latin typeface="Times New Roman" panose="02020603050405020304" pitchFamily="18" charset="0"/>
                <a:ea typeface="微軟正黑體" panose="020B0604030504040204" pitchFamily="34" charset="-120"/>
                <a:cs typeface="Times New Roman" panose="02020603050405020304" pitchFamily="18" charset="0"/>
              </a:rPr>
              <a:t>以下是程式執行結果。</a:t>
            </a:r>
            <a:endParaRPr lang="zh-TW" altLang="en-US" b="1" dirty="0"/>
          </a:p>
        </p:txBody>
      </p:sp>
      <p:sp>
        <p:nvSpPr>
          <p:cNvPr id="19" name="等腰三角形 18"/>
          <p:cNvSpPr/>
          <p:nvPr/>
        </p:nvSpPr>
        <p:spPr>
          <a:xfrm rot="10800000">
            <a:off x="7607374" y="2327658"/>
            <a:ext cx="216000" cy="216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0" name="圖片 19"/>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67414" y="2761504"/>
            <a:ext cx="1760220" cy="3130550"/>
          </a:xfrm>
          <a:prstGeom prst="rect">
            <a:avLst/>
          </a:prstGeom>
          <a:noFill/>
          <a:ln>
            <a:solidFill>
              <a:schemeClr val="tx1"/>
            </a:solidFill>
          </a:ln>
        </p:spPr>
      </p:pic>
    </p:spTree>
    <p:extLst>
      <p:ext uri="{BB962C8B-B14F-4D97-AF65-F5344CB8AC3E}">
        <p14:creationId xmlns:p14="http://schemas.microsoft.com/office/powerpoint/2010/main" val="315439009"/>
      </p:ext>
    </p:extLst>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02"/>
            <a:ext cx="12190413" cy="373149"/>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3" name="矩形 2"/>
          <p:cNvSpPr/>
          <p:nvPr/>
        </p:nvSpPr>
        <p:spPr>
          <a:xfrm>
            <a:off x="11565021" y="6524548"/>
            <a:ext cx="625393"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4" name="矩形 3"/>
          <p:cNvSpPr/>
          <p:nvPr/>
        </p:nvSpPr>
        <p:spPr>
          <a:xfrm>
            <a:off x="1" y="6524548"/>
            <a:ext cx="10438041"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15547" y="6170613"/>
            <a:ext cx="740569"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直線接點 5"/>
          <p:cNvCxnSpPr/>
          <p:nvPr/>
        </p:nvCxnSpPr>
        <p:spPr>
          <a:xfrm>
            <a:off x="-191068" y="1144702"/>
            <a:ext cx="1534060" cy="0"/>
          </a:xfrm>
          <a:prstGeom prst="line">
            <a:avLst/>
          </a:prstGeom>
          <a:ln w="76200">
            <a:solidFill>
              <a:srgbClr val="044875"/>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222857" y="434613"/>
            <a:ext cx="1723549" cy="707886"/>
          </a:xfrm>
          <a:prstGeom prst="rect">
            <a:avLst/>
          </a:prstGeom>
        </p:spPr>
        <p:txBody>
          <a:bodyPr wrap="none">
            <a:spAutoFit/>
          </a:bodyPr>
          <a:lstStyle/>
          <a:p>
            <a:pPr algn="just">
              <a:spcAft>
                <a:spcPts val="0"/>
              </a:spcAft>
            </a:pPr>
            <a:r>
              <a:rPr lang="zh-TW" altLang="en-US" sz="4000" b="1" kern="100" dirty="0" smtClean="0">
                <a:latin typeface="Times New Roman" panose="02020603050405020304" pitchFamily="18" charset="0"/>
                <a:ea typeface="微軟正黑體" panose="020B0604030504040204" pitchFamily="34" charset="-120"/>
                <a:cs typeface="Times New Roman" panose="02020603050405020304" pitchFamily="18" charset="0"/>
              </a:rPr>
              <a:t>練習題</a:t>
            </a:r>
            <a:endParaRPr lang="zh-TW" altLang="zh-TW" sz="3200" kern="100" dirty="0">
              <a:latin typeface="Calibri" panose="020F0502020204030204" pitchFamily="34" charset="0"/>
              <a:cs typeface="Times New Roman" panose="02020603050405020304" pitchFamily="18" charset="0"/>
            </a:endParaRPr>
          </a:p>
        </p:txBody>
      </p:sp>
      <p:sp>
        <p:nvSpPr>
          <p:cNvPr id="9" name="矩形 8"/>
          <p:cNvSpPr/>
          <p:nvPr/>
        </p:nvSpPr>
        <p:spPr>
          <a:xfrm>
            <a:off x="586595" y="1629594"/>
            <a:ext cx="11017224" cy="2862322"/>
          </a:xfrm>
          <a:prstGeom prst="rect">
            <a:avLst/>
          </a:prstGeom>
        </p:spPr>
        <p:txBody>
          <a:bodyPr wrap="square">
            <a:spAutoFit/>
          </a:bodyPr>
          <a:lstStyle/>
          <a:p>
            <a:pPr marL="457200" indent="-457200">
              <a:buFont typeface="+mj-lt"/>
              <a:buAutoNum type="arabicPeriod"/>
            </a:pP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在</a:t>
            </a:r>
            <a:r>
              <a:rPr lang="en-US" altLang="zh-TW" b="1" dirty="0">
                <a:latin typeface="微軟正黑體" panose="020B0604030504040204" pitchFamily="34" charset="-120"/>
                <a:ea typeface="微軟正黑體" panose="020B0604030504040204" pitchFamily="34" charset="-120"/>
              </a:rPr>
              <a:t>Screen</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元件上布置</a:t>
            </a:r>
            <a:r>
              <a:rPr lang="en-US" altLang="zh-TW" b="1" dirty="0">
                <a:latin typeface="微軟正黑體" panose="020B0604030504040204" pitchFamily="34" charset="-120"/>
                <a:ea typeface="微軟正黑體" panose="020B0604030504040204" pitchFamily="34" charset="-120"/>
              </a:rPr>
              <a:t>1</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個</a:t>
            </a:r>
            <a:r>
              <a:rPr lang="en-US" altLang="zh-TW" b="1" dirty="0">
                <a:latin typeface="微軟正黑體" panose="020B0604030504040204" pitchFamily="34" charset="-120"/>
                <a:ea typeface="微軟正黑體" panose="020B0604030504040204" pitchFamily="34" charset="-120"/>
              </a:rPr>
              <a:t>Layout</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元件，並在</a:t>
            </a:r>
            <a:r>
              <a:rPr lang="en-US" altLang="zh-TW" b="1" dirty="0">
                <a:latin typeface="微軟正黑體" panose="020B0604030504040204" pitchFamily="34" charset="-120"/>
                <a:ea typeface="微軟正黑體" panose="020B0604030504040204" pitchFamily="34" charset="-120"/>
              </a:rPr>
              <a:t>Layout</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元件中放入</a:t>
            </a:r>
            <a:r>
              <a:rPr lang="en-US" altLang="zh-TW" b="1" dirty="0">
                <a:latin typeface="微軟正黑體" panose="020B0604030504040204" pitchFamily="34" charset="-120"/>
                <a:ea typeface="微軟正黑體" panose="020B0604030504040204" pitchFamily="34" charset="-120"/>
              </a:rPr>
              <a:t>1</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個</a:t>
            </a:r>
            <a:r>
              <a:rPr lang="en-US" altLang="zh-TW" b="1" dirty="0" err="1">
                <a:latin typeface="微軟正黑體" panose="020B0604030504040204" pitchFamily="34" charset="-120"/>
                <a:ea typeface="微軟正黑體" panose="020B0604030504040204" pitchFamily="34" charset="-120"/>
              </a:rPr>
              <a:t>TextBox</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元件、</a:t>
            </a:r>
            <a:r>
              <a:rPr lang="en-US" altLang="zh-TW" b="1" dirty="0">
                <a:latin typeface="微軟正黑體" panose="020B0604030504040204" pitchFamily="34" charset="-120"/>
                <a:ea typeface="微軟正黑體" panose="020B0604030504040204" pitchFamily="34" charset="-120"/>
              </a:rPr>
              <a:t>1</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個</a:t>
            </a:r>
            <a:r>
              <a:rPr lang="en-US" altLang="zh-TW" b="1" dirty="0">
                <a:latin typeface="微軟正黑體" panose="020B0604030504040204" pitchFamily="34" charset="-120"/>
                <a:ea typeface="微軟正黑體" panose="020B0604030504040204" pitchFamily="34" charset="-120"/>
              </a:rPr>
              <a:t>Button</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元件和</a:t>
            </a:r>
            <a:r>
              <a:rPr lang="en-US" altLang="zh-TW" b="1" dirty="0">
                <a:latin typeface="微軟正黑體" panose="020B0604030504040204" pitchFamily="34" charset="-120"/>
                <a:ea typeface="微軟正黑體" panose="020B0604030504040204" pitchFamily="34" charset="-120"/>
              </a:rPr>
              <a:t>1</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個</a:t>
            </a:r>
            <a:r>
              <a:rPr lang="en-US" altLang="zh-TW" b="1" dirty="0">
                <a:latin typeface="微軟正黑體" panose="020B0604030504040204" pitchFamily="34" charset="-120"/>
                <a:ea typeface="微軟正黑體" panose="020B0604030504040204" pitchFamily="34" charset="-120"/>
              </a:rPr>
              <a:t>Label</a:t>
            </a:r>
            <a:r>
              <a:rPr lang="zh-TW" altLang="zh-TW" b="1" dirty="0">
                <a:latin typeface="微軟正黑體" panose="020B0604030504040204" pitchFamily="34" charset="-120"/>
                <a:ea typeface="微軟正黑體" panose="020B0604030504040204" pitchFamily="34" charset="-120"/>
                <a:cs typeface="Times New Roman" panose="02020603050405020304" pitchFamily="18" charset="0"/>
              </a:rPr>
              <a:t>元件</a:t>
            </a:r>
            <a:r>
              <a:rPr lang="zh-TW" altLang="zh-TW" b="1"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b="1"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457200" indent="-457200">
              <a:buFont typeface="+mj-lt"/>
              <a:buAutoNum type="arabicPeriod"/>
            </a:pPr>
            <a:endParaRPr lang="en-US" altLang="zh-TW" b="1" dirty="0">
              <a:latin typeface="微軟正黑體" panose="020B0604030504040204" pitchFamily="34" charset="-120"/>
              <a:ea typeface="微軟正黑體" panose="020B0604030504040204" pitchFamily="34" charset="-120"/>
              <a:cs typeface="Times New Roman" panose="02020603050405020304" pitchFamily="18" charset="0"/>
            </a:endParaRPr>
          </a:p>
          <a:p>
            <a:pPr marL="457200" indent="-457200" eaLnBrk="0" hangingPunct="0">
              <a:buFont typeface="+mj-lt"/>
              <a:buAutoNum type="arabicPeriod"/>
            </a:pPr>
            <a:r>
              <a:rPr lang="zh-TW" altLang="zh-TW" b="1" dirty="0">
                <a:latin typeface="微軟正黑體" panose="020B0604030504040204" pitchFamily="34" charset="-120"/>
                <a:ea typeface="微軟正黑體" panose="020B0604030504040204" pitchFamily="34" charset="-120"/>
              </a:rPr>
              <a:t>在</a:t>
            </a:r>
            <a:r>
              <a:rPr lang="en-US" altLang="zh-TW" b="1" dirty="0">
                <a:latin typeface="微軟正黑體" panose="020B0604030504040204" pitchFamily="34" charset="-120"/>
                <a:ea typeface="微軟正黑體" panose="020B0604030504040204" pitchFamily="34" charset="-120"/>
              </a:rPr>
              <a:t>Screen</a:t>
            </a:r>
            <a:r>
              <a:rPr lang="zh-TW" altLang="zh-TW" b="1" dirty="0">
                <a:latin typeface="微軟正黑體" panose="020B0604030504040204" pitchFamily="34" charset="-120"/>
                <a:ea typeface="微軟正黑體" panose="020B0604030504040204" pitchFamily="34" charset="-120"/>
              </a:rPr>
              <a:t>元件上布置</a:t>
            </a:r>
            <a:r>
              <a:rPr lang="en-US" altLang="zh-TW" b="1" dirty="0">
                <a:latin typeface="微軟正黑體" panose="020B0604030504040204" pitchFamily="34" charset="-120"/>
                <a:ea typeface="微軟正黑體" panose="020B0604030504040204" pitchFamily="34" charset="-120"/>
              </a:rPr>
              <a:t>1</a:t>
            </a:r>
            <a:r>
              <a:rPr lang="zh-TW" altLang="zh-TW" b="1" dirty="0">
                <a:latin typeface="微軟正黑體" panose="020B0604030504040204" pitchFamily="34" charset="-120"/>
                <a:ea typeface="微軟正黑體" panose="020B0604030504040204" pitchFamily="34" charset="-120"/>
              </a:rPr>
              <a:t>個</a:t>
            </a:r>
            <a:r>
              <a:rPr lang="en-US" altLang="zh-TW" b="1" dirty="0">
                <a:latin typeface="微軟正黑體" panose="020B0604030504040204" pitchFamily="34" charset="-120"/>
                <a:ea typeface="微軟正黑體" panose="020B0604030504040204" pitchFamily="34" charset="-120"/>
              </a:rPr>
              <a:t>Layout</a:t>
            </a:r>
            <a:r>
              <a:rPr lang="zh-TW" altLang="zh-TW" b="1" dirty="0">
                <a:latin typeface="微軟正黑體" panose="020B0604030504040204" pitchFamily="34" charset="-120"/>
                <a:ea typeface="微軟正黑體" panose="020B0604030504040204" pitchFamily="34" charset="-120"/>
              </a:rPr>
              <a:t>元件，並在</a:t>
            </a:r>
            <a:r>
              <a:rPr lang="en-US" altLang="zh-TW" b="1" dirty="0">
                <a:latin typeface="微軟正黑體" panose="020B0604030504040204" pitchFamily="34" charset="-120"/>
                <a:ea typeface="微軟正黑體" panose="020B0604030504040204" pitchFamily="34" charset="-120"/>
              </a:rPr>
              <a:t>Layout</a:t>
            </a:r>
            <a:r>
              <a:rPr lang="zh-TW" altLang="zh-TW" b="1" dirty="0">
                <a:latin typeface="微軟正黑體" panose="020B0604030504040204" pitchFamily="34" charset="-120"/>
                <a:ea typeface="微軟正黑體" panose="020B0604030504040204" pitchFamily="34" charset="-120"/>
              </a:rPr>
              <a:t>元件中放入</a:t>
            </a:r>
            <a:r>
              <a:rPr lang="en-US" altLang="zh-TW" b="1" dirty="0">
                <a:latin typeface="微軟正黑體" panose="020B0604030504040204" pitchFamily="34" charset="-120"/>
                <a:ea typeface="微軟正黑體" panose="020B0604030504040204" pitchFamily="34" charset="-120"/>
              </a:rPr>
              <a:t>1</a:t>
            </a:r>
            <a:r>
              <a:rPr lang="zh-TW" altLang="zh-TW" b="1" dirty="0">
                <a:latin typeface="微軟正黑體" panose="020B0604030504040204" pitchFamily="34" charset="-120"/>
                <a:ea typeface="微軟正黑體" panose="020B0604030504040204" pitchFamily="34" charset="-120"/>
              </a:rPr>
              <a:t>個</a:t>
            </a:r>
            <a:r>
              <a:rPr lang="en-US" altLang="zh-TW" b="1" dirty="0" err="1">
                <a:latin typeface="微軟正黑體" panose="020B0604030504040204" pitchFamily="34" charset="-120"/>
                <a:ea typeface="微軟正黑體" panose="020B0604030504040204" pitchFamily="34" charset="-120"/>
              </a:rPr>
              <a:t>TextBox</a:t>
            </a:r>
            <a:r>
              <a:rPr lang="zh-TW" altLang="zh-TW" b="1" dirty="0">
                <a:latin typeface="微軟正黑體" panose="020B0604030504040204" pitchFamily="34" charset="-120"/>
                <a:ea typeface="微軟正黑體" panose="020B0604030504040204" pitchFamily="34" charset="-120"/>
              </a:rPr>
              <a:t>元件、</a:t>
            </a:r>
            <a:r>
              <a:rPr lang="en-US" altLang="zh-TW" b="1" dirty="0">
                <a:latin typeface="微軟正黑體" panose="020B0604030504040204" pitchFamily="34" charset="-120"/>
                <a:ea typeface="微軟正黑體" panose="020B0604030504040204" pitchFamily="34" charset="-120"/>
              </a:rPr>
              <a:t>1</a:t>
            </a:r>
            <a:r>
              <a:rPr lang="zh-TW" altLang="zh-TW" b="1" dirty="0">
                <a:latin typeface="微軟正黑體" panose="020B0604030504040204" pitchFamily="34" charset="-120"/>
                <a:ea typeface="微軟正黑體" panose="020B0604030504040204" pitchFamily="34" charset="-120"/>
              </a:rPr>
              <a:t>個</a:t>
            </a:r>
            <a:r>
              <a:rPr lang="en-US" altLang="zh-TW" b="1" dirty="0">
                <a:latin typeface="微軟正黑體" panose="020B0604030504040204" pitchFamily="34" charset="-120"/>
                <a:ea typeface="微軟正黑體" panose="020B0604030504040204" pitchFamily="34" charset="-120"/>
              </a:rPr>
              <a:t>Button</a:t>
            </a:r>
            <a:r>
              <a:rPr lang="zh-TW" altLang="zh-TW" b="1" dirty="0">
                <a:latin typeface="微軟正黑體" panose="020B0604030504040204" pitchFamily="34" charset="-120"/>
                <a:ea typeface="微軟正黑體" panose="020B0604030504040204" pitchFamily="34" charset="-120"/>
              </a:rPr>
              <a:t>元件和</a:t>
            </a:r>
            <a:r>
              <a:rPr lang="en-US" altLang="zh-TW" b="1" dirty="0">
                <a:latin typeface="微軟正黑體" panose="020B0604030504040204" pitchFamily="34" charset="-120"/>
                <a:ea typeface="微軟正黑體" panose="020B0604030504040204" pitchFamily="34" charset="-120"/>
              </a:rPr>
              <a:t>1</a:t>
            </a:r>
            <a:r>
              <a:rPr lang="zh-TW" altLang="zh-TW" b="1" dirty="0">
                <a:latin typeface="微軟正黑體" panose="020B0604030504040204" pitchFamily="34" charset="-120"/>
                <a:ea typeface="微軟正黑體" panose="020B0604030504040204" pitchFamily="34" charset="-120"/>
              </a:rPr>
              <a:t>個</a:t>
            </a:r>
            <a:r>
              <a:rPr lang="en-US" altLang="zh-TW" b="1" dirty="0">
                <a:latin typeface="微軟正黑體" panose="020B0604030504040204" pitchFamily="34" charset="-120"/>
                <a:ea typeface="微軟正黑體" panose="020B0604030504040204" pitchFamily="34" charset="-120"/>
              </a:rPr>
              <a:t>Label</a:t>
            </a:r>
            <a:r>
              <a:rPr lang="zh-TW" altLang="zh-TW" b="1" dirty="0">
                <a:latin typeface="微軟正黑體" panose="020B0604030504040204" pitchFamily="34" charset="-120"/>
                <a:ea typeface="微軟正黑體" panose="020B0604030504040204" pitchFamily="34" charset="-120"/>
              </a:rPr>
              <a:t>元件。當使用者在文字方塊中輸入自己的姓名後，按下按鈕將所輸入的姓名顯示在</a:t>
            </a:r>
            <a:r>
              <a:rPr lang="en-US" altLang="zh-TW" b="1" dirty="0">
                <a:latin typeface="微軟正黑體" panose="020B0604030504040204" pitchFamily="34" charset="-120"/>
                <a:ea typeface="微軟正黑體" panose="020B0604030504040204" pitchFamily="34" charset="-120"/>
              </a:rPr>
              <a:t>Label</a:t>
            </a:r>
            <a:r>
              <a:rPr lang="zh-TW" altLang="zh-TW" b="1" dirty="0">
                <a:latin typeface="微軟正黑體" panose="020B0604030504040204" pitchFamily="34" charset="-120"/>
                <a:ea typeface="微軟正黑體" panose="020B0604030504040204" pitchFamily="34" charset="-120"/>
              </a:rPr>
              <a:t>元件，例如：在</a:t>
            </a:r>
            <a:r>
              <a:rPr lang="en-US" altLang="zh-TW" b="1" dirty="0" err="1">
                <a:latin typeface="微軟正黑體" panose="020B0604030504040204" pitchFamily="34" charset="-120"/>
                <a:ea typeface="微軟正黑體" panose="020B0604030504040204" pitchFamily="34" charset="-120"/>
              </a:rPr>
              <a:t>TextBox</a:t>
            </a:r>
            <a:r>
              <a:rPr lang="zh-TW" altLang="zh-TW" b="1" dirty="0">
                <a:latin typeface="微軟正黑體" panose="020B0604030504040204" pitchFamily="34" charset="-120"/>
                <a:ea typeface="微軟正黑體" panose="020B0604030504040204" pitchFamily="34" charset="-120"/>
              </a:rPr>
              <a:t>輸入「</a:t>
            </a:r>
            <a:r>
              <a:rPr lang="en-US" altLang="zh-TW" b="1" dirty="0">
                <a:latin typeface="微軟正黑體" panose="020B0604030504040204" pitchFamily="34" charset="-120"/>
                <a:ea typeface="微軟正黑體" panose="020B0604030504040204" pitchFamily="34" charset="-120"/>
              </a:rPr>
              <a:t>Jason</a:t>
            </a:r>
            <a:r>
              <a:rPr lang="zh-TW" altLang="zh-TW" b="1" dirty="0">
                <a:latin typeface="微軟正黑體" panose="020B0604030504040204" pitchFamily="34" charset="-120"/>
                <a:ea typeface="微軟正黑體" panose="020B0604030504040204" pitchFamily="34" charset="-120"/>
              </a:rPr>
              <a:t>」，按下按鈕後</a:t>
            </a:r>
            <a:r>
              <a:rPr lang="en-US" altLang="zh-TW" b="1" dirty="0">
                <a:latin typeface="微軟正黑體" panose="020B0604030504040204" pitchFamily="34" charset="-120"/>
                <a:ea typeface="微軟正黑體" panose="020B0604030504040204" pitchFamily="34" charset="-120"/>
              </a:rPr>
              <a:t>Label</a:t>
            </a:r>
            <a:r>
              <a:rPr lang="zh-TW" altLang="zh-TW" b="1" dirty="0">
                <a:latin typeface="微軟正黑體" panose="020B0604030504040204" pitchFamily="34" charset="-120"/>
                <a:ea typeface="微軟正黑體" panose="020B0604030504040204" pitchFamily="34" charset="-120"/>
              </a:rPr>
              <a:t>顯示「</a:t>
            </a:r>
            <a:r>
              <a:rPr lang="en-US" altLang="zh-TW" b="1" dirty="0">
                <a:latin typeface="微軟正黑體" panose="020B0604030504040204" pitchFamily="34" charset="-120"/>
                <a:ea typeface="微軟正黑體" panose="020B0604030504040204" pitchFamily="34" charset="-120"/>
              </a:rPr>
              <a:t>Hello</a:t>
            </a:r>
            <a:r>
              <a:rPr lang="zh-TW" altLang="zh-TW" b="1" dirty="0">
                <a:latin typeface="微軟正黑體" panose="020B0604030504040204" pitchFamily="34" charset="-120"/>
                <a:ea typeface="微軟正黑體" panose="020B0604030504040204" pitchFamily="34" charset="-120"/>
              </a:rPr>
              <a:t>！</a:t>
            </a:r>
            <a:r>
              <a:rPr lang="en-US" altLang="zh-TW" b="1" dirty="0">
                <a:latin typeface="微軟正黑體" panose="020B0604030504040204" pitchFamily="34" charset="-120"/>
                <a:ea typeface="微軟正黑體" panose="020B0604030504040204" pitchFamily="34" charset="-120"/>
              </a:rPr>
              <a:t>Jason</a:t>
            </a:r>
            <a:r>
              <a:rPr lang="zh-TW" altLang="zh-TW" b="1" dirty="0" smtClean="0">
                <a:latin typeface="微軟正黑體" panose="020B0604030504040204" pitchFamily="34" charset="-120"/>
                <a:ea typeface="微軟正黑體" panose="020B0604030504040204" pitchFamily="34" charset="-120"/>
              </a:rPr>
              <a:t>」。</a:t>
            </a:r>
            <a:endParaRPr lang="en-US" altLang="zh-TW" b="1" dirty="0" smtClean="0">
              <a:latin typeface="微軟正黑體" panose="020B0604030504040204" pitchFamily="34" charset="-120"/>
              <a:ea typeface="微軟正黑體" panose="020B0604030504040204" pitchFamily="34" charset="-120"/>
            </a:endParaRPr>
          </a:p>
          <a:p>
            <a:pPr marL="457200" indent="-457200" eaLnBrk="0" hangingPunct="0">
              <a:buFont typeface="+mj-lt"/>
              <a:buAutoNum type="arabicPeriod"/>
            </a:pPr>
            <a:endParaRPr lang="en-US" altLang="zh-TW" b="1" dirty="0">
              <a:latin typeface="微軟正黑體" panose="020B0604030504040204" pitchFamily="34" charset="-120"/>
              <a:ea typeface="微軟正黑體" panose="020B0604030504040204" pitchFamily="34" charset="-120"/>
            </a:endParaRPr>
          </a:p>
          <a:p>
            <a:pPr eaLnBrk="0" hangingPunct="0"/>
            <a:r>
              <a:rPr lang="zh-TW" altLang="zh-TW" b="1" dirty="0">
                <a:solidFill>
                  <a:schemeClr val="accent2"/>
                </a:solidFill>
                <a:latin typeface="微軟正黑體" panose="020B0604030504040204" pitchFamily="34" charset="-120"/>
                <a:ea typeface="微軟正黑體" panose="020B0604030504040204" pitchFamily="34" charset="-120"/>
              </a:rPr>
              <a:t>提示：會用到以下拼圖</a:t>
            </a:r>
            <a:r>
              <a:rPr lang="zh-TW" altLang="zh-TW" b="1" dirty="0" smtClean="0">
                <a:solidFill>
                  <a:schemeClr val="accent2"/>
                </a:solidFill>
                <a:latin typeface="微軟正黑體" panose="020B0604030504040204" pitchFamily="34" charset="-120"/>
                <a:ea typeface="微軟正黑體" panose="020B0604030504040204" pitchFamily="34" charset="-120"/>
              </a:rPr>
              <a:t>。</a:t>
            </a:r>
            <a:endParaRPr lang="zh-TW" altLang="zh-TW" b="1" dirty="0">
              <a:solidFill>
                <a:schemeClr val="accent2"/>
              </a:solidFill>
              <a:latin typeface="微軟正黑體" panose="020B0604030504040204" pitchFamily="34" charset="-120"/>
              <a:ea typeface="微軟正黑體" panose="020B0604030504040204" pitchFamily="34" charset="-120"/>
            </a:endParaRPr>
          </a:p>
        </p:txBody>
      </p:sp>
      <p:pic>
        <p:nvPicPr>
          <p:cNvPr id="12" name="圖片 11"/>
          <p:cNvPicPr/>
          <p:nvPr/>
        </p:nvPicPr>
        <p:blipFill>
          <a:blip r:embed="rId3">
            <a:extLst>
              <a:ext uri="{28A0092B-C50C-407E-A947-70E740481C1C}">
                <a14:useLocalDpi xmlns:a14="http://schemas.microsoft.com/office/drawing/2010/main" val="0"/>
              </a:ext>
            </a:extLst>
          </a:blip>
          <a:stretch>
            <a:fillRect/>
          </a:stretch>
        </p:blipFill>
        <p:spPr>
          <a:xfrm>
            <a:off x="1315426" y="4472858"/>
            <a:ext cx="6291947" cy="1909264"/>
          </a:xfrm>
          <a:prstGeom prst="rect">
            <a:avLst/>
          </a:prstGeom>
        </p:spPr>
      </p:pic>
    </p:spTree>
    <p:extLst>
      <p:ext uri="{BB962C8B-B14F-4D97-AF65-F5344CB8AC3E}">
        <p14:creationId xmlns:p14="http://schemas.microsoft.com/office/powerpoint/2010/main" val="4178379911"/>
      </p:ext>
    </p:extLst>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02"/>
            <a:ext cx="12190413" cy="373149"/>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3" name="矩形 2"/>
          <p:cNvSpPr/>
          <p:nvPr/>
        </p:nvSpPr>
        <p:spPr>
          <a:xfrm>
            <a:off x="11565021" y="6524548"/>
            <a:ext cx="625393"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4" name="矩形 3"/>
          <p:cNvSpPr/>
          <p:nvPr/>
        </p:nvSpPr>
        <p:spPr>
          <a:xfrm>
            <a:off x="1" y="6524548"/>
            <a:ext cx="10438041"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15547" y="6170613"/>
            <a:ext cx="740569"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直線接點 5"/>
          <p:cNvCxnSpPr/>
          <p:nvPr/>
        </p:nvCxnSpPr>
        <p:spPr>
          <a:xfrm>
            <a:off x="-191068" y="1144702"/>
            <a:ext cx="1534060" cy="0"/>
          </a:xfrm>
          <a:prstGeom prst="line">
            <a:avLst/>
          </a:prstGeom>
          <a:ln w="76200">
            <a:solidFill>
              <a:srgbClr val="044875"/>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222857" y="434613"/>
            <a:ext cx="1723549" cy="707886"/>
          </a:xfrm>
          <a:prstGeom prst="rect">
            <a:avLst/>
          </a:prstGeom>
        </p:spPr>
        <p:txBody>
          <a:bodyPr wrap="none">
            <a:spAutoFit/>
          </a:bodyPr>
          <a:lstStyle/>
          <a:p>
            <a:pPr algn="just">
              <a:spcAft>
                <a:spcPts val="0"/>
              </a:spcAft>
            </a:pPr>
            <a:r>
              <a:rPr lang="zh-TW" altLang="en-US" sz="4000" b="1" kern="100" dirty="0" smtClean="0">
                <a:latin typeface="Times New Roman" panose="02020603050405020304" pitchFamily="18" charset="0"/>
                <a:ea typeface="微軟正黑體" panose="020B0604030504040204" pitchFamily="34" charset="-120"/>
                <a:cs typeface="Times New Roman" panose="02020603050405020304" pitchFamily="18" charset="0"/>
              </a:rPr>
              <a:t>練習題</a:t>
            </a:r>
            <a:endParaRPr lang="zh-TW" altLang="zh-TW" sz="3200" kern="100" dirty="0">
              <a:latin typeface="Calibri" panose="020F0502020204030204" pitchFamily="34" charset="0"/>
              <a:cs typeface="Times New Roman" panose="02020603050405020304" pitchFamily="18" charset="0"/>
            </a:endParaRPr>
          </a:p>
        </p:txBody>
      </p:sp>
      <p:sp>
        <p:nvSpPr>
          <p:cNvPr id="10" name="矩形 9"/>
          <p:cNvSpPr/>
          <p:nvPr/>
        </p:nvSpPr>
        <p:spPr>
          <a:xfrm>
            <a:off x="591556" y="1413570"/>
            <a:ext cx="11017224" cy="5016758"/>
          </a:xfrm>
          <a:prstGeom prst="rect">
            <a:avLst/>
          </a:prstGeom>
        </p:spPr>
        <p:txBody>
          <a:bodyPr wrap="square">
            <a:spAutoFit/>
          </a:bodyPr>
          <a:lstStyle/>
          <a:p>
            <a:pPr marL="457200" indent="-457200" eaLnBrk="0" hangingPunct="0">
              <a:buFont typeface="+mj-lt"/>
              <a:buAutoNum type="arabicPeriod" startAt="3"/>
            </a:pPr>
            <a:r>
              <a:rPr lang="zh-TW" altLang="zh-TW" b="1" dirty="0">
                <a:latin typeface="微軟正黑體" panose="020B0604030504040204" pitchFamily="34" charset="-120"/>
                <a:ea typeface="微軟正黑體" panose="020B0604030504040204" pitchFamily="34" charset="-120"/>
              </a:rPr>
              <a:t>在</a:t>
            </a:r>
            <a:r>
              <a:rPr lang="en-US" altLang="zh-TW" b="1" dirty="0">
                <a:latin typeface="微軟正黑體" panose="020B0604030504040204" pitchFamily="34" charset="-120"/>
                <a:ea typeface="微軟正黑體" panose="020B0604030504040204" pitchFamily="34" charset="-120"/>
              </a:rPr>
              <a:t>Screen</a:t>
            </a:r>
            <a:r>
              <a:rPr lang="zh-TW" altLang="zh-TW" b="1" dirty="0">
                <a:latin typeface="微軟正黑體" panose="020B0604030504040204" pitchFamily="34" charset="-120"/>
                <a:ea typeface="微軟正黑體" panose="020B0604030504040204" pitchFamily="34" charset="-120"/>
              </a:rPr>
              <a:t>中，放入兩個</a:t>
            </a:r>
            <a:r>
              <a:rPr lang="en-US" altLang="zh-TW" b="1" dirty="0" err="1">
                <a:latin typeface="微軟正黑體" panose="020B0604030504040204" pitchFamily="34" charset="-120"/>
                <a:ea typeface="微軟正黑體" panose="020B0604030504040204" pitchFamily="34" charset="-120"/>
              </a:rPr>
              <a:t>TextBox</a:t>
            </a:r>
            <a:r>
              <a:rPr lang="zh-TW" altLang="zh-TW" b="1" dirty="0">
                <a:latin typeface="微軟正黑體" panose="020B0604030504040204" pitchFamily="34" charset="-120"/>
                <a:ea typeface="微軟正黑體" panose="020B0604030504040204" pitchFamily="34" charset="-120"/>
              </a:rPr>
              <a:t>、一個</a:t>
            </a:r>
            <a:r>
              <a:rPr lang="en-US" altLang="zh-TW" b="1" dirty="0">
                <a:latin typeface="微軟正黑體" panose="020B0604030504040204" pitchFamily="34" charset="-120"/>
                <a:ea typeface="微軟正黑體" panose="020B0604030504040204" pitchFamily="34" charset="-120"/>
              </a:rPr>
              <a:t>Label</a:t>
            </a:r>
            <a:r>
              <a:rPr lang="zh-TW" altLang="zh-TW" b="1" dirty="0">
                <a:latin typeface="微軟正黑體" panose="020B0604030504040204" pitchFamily="34" charset="-120"/>
                <a:ea typeface="微軟正黑體" panose="020B0604030504040204" pitchFamily="34" charset="-120"/>
              </a:rPr>
              <a:t>和一個</a:t>
            </a:r>
            <a:r>
              <a:rPr lang="en-US" altLang="zh-TW" b="1" dirty="0">
                <a:latin typeface="微軟正黑體" panose="020B0604030504040204" pitchFamily="34" charset="-120"/>
                <a:ea typeface="微軟正黑體" panose="020B0604030504040204" pitchFamily="34" charset="-120"/>
              </a:rPr>
              <a:t>Button</a:t>
            </a:r>
            <a:r>
              <a:rPr lang="zh-TW" altLang="zh-TW" b="1" dirty="0">
                <a:latin typeface="微軟正黑體" panose="020B0604030504040204" pitchFamily="34" charset="-120"/>
                <a:ea typeface="微軟正黑體" panose="020B0604030504040204" pitchFamily="34" charset="-120"/>
              </a:rPr>
              <a:t>，並在程式中宣告兩個變數用來儲存兩個</a:t>
            </a:r>
            <a:r>
              <a:rPr lang="en-US" altLang="zh-TW" b="1" dirty="0" err="1">
                <a:latin typeface="微軟正黑體" panose="020B0604030504040204" pitchFamily="34" charset="-120"/>
                <a:ea typeface="微軟正黑體" panose="020B0604030504040204" pitchFamily="34" charset="-120"/>
              </a:rPr>
              <a:t>TextBox</a:t>
            </a:r>
            <a:r>
              <a:rPr lang="zh-TW" altLang="zh-TW" b="1" dirty="0">
                <a:latin typeface="微軟正黑體" panose="020B0604030504040204" pitchFamily="34" charset="-120"/>
                <a:ea typeface="微軟正黑體" panose="020B0604030504040204" pitchFamily="34" charset="-120"/>
              </a:rPr>
              <a:t>的資料。請使用者在兩個</a:t>
            </a:r>
            <a:r>
              <a:rPr lang="en-US" altLang="zh-TW" b="1" dirty="0" err="1">
                <a:latin typeface="微軟正黑體" panose="020B0604030504040204" pitchFamily="34" charset="-120"/>
                <a:ea typeface="微軟正黑體" panose="020B0604030504040204" pitchFamily="34" charset="-120"/>
              </a:rPr>
              <a:t>TextBox</a:t>
            </a:r>
            <a:r>
              <a:rPr lang="zh-TW" altLang="zh-TW" b="1" dirty="0">
                <a:latin typeface="微軟正黑體" panose="020B0604030504040204" pitchFamily="34" charset="-120"/>
                <a:ea typeface="微軟正黑體" panose="020B0604030504040204" pitchFamily="34" charset="-120"/>
              </a:rPr>
              <a:t>中分別輸入兩個數後，當按下</a:t>
            </a:r>
            <a:r>
              <a:rPr lang="en-US" altLang="zh-TW" b="1" dirty="0">
                <a:latin typeface="微軟正黑體" panose="020B0604030504040204" pitchFamily="34" charset="-120"/>
                <a:ea typeface="微軟正黑體" panose="020B0604030504040204" pitchFamily="34" charset="-120"/>
              </a:rPr>
              <a:t>Button</a:t>
            </a:r>
            <a:r>
              <a:rPr lang="zh-TW" altLang="zh-TW" b="1" dirty="0">
                <a:latin typeface="微軟正黑體" panose="020B0604030504040204" pitchFamily="34" charset="-120"/>
                <a:ea typeface="微軟正黑體" panose="020B0604030504040204" pitchFamily="34" charset="-120"/>
              </a:rPr>
              <a:t>時，將兩個變數列印在</a:t>
            </a:r>
            <a:r>
              <a:rPr lang="en-US" altLang="zh-TW" b="1" dirty="0">
                <a:latin typeface="微軟正黑體" panose="020B0604030504040204" pitchFamily="34" charset="-120"/>
                <a:ea typeface="微軟正黑體" panose="020B0604030504040204" pitchFamily="34" charset="-120"/>
              </a:rPr>
              <a:t>Label</a:t>
            </a:r>
            <a:r>
              <a:rPr lang="zh-TW" altLang="zh-TW" b="1" dirty="0">
                <a:latin typeface="微軟正黑體" panose="020B0604030504040204" pitchFamily="34" charset="-120"/>
                <a:ea typeface="微軟正黑體" panose="020B0604030504040204" pitchFamily="34" charset="-120"/>
              </a:rPr>
              <a:t>中。例如：使用者分別輸入</a:t>
            </a:r>
            <a:r>
              <a:rPr lang="en-US" altLang="zh-TW" b="1" dirty="0" err="1">
                <a:latin typeface="微軟正黑體" panose="020B0604030504040204" pitchFamily="34" charset="-120"/>
                <a:ea typeface="微軟正黑體" panose="020B0604030504040204" pitchFamily="34" charset="-120"/>
              </a:rPr>
              <a:t>aaaa</a:t>
            </a:r>
            <a:r>
              <a:rPr lang="zh-TW" altLang="zh-TW" b="1" dirty="0">
                <a:latin typeface="微軟正黑體" panose="020B0604030504040204" pitchFamily="34" charset="-120"/>
                <a:ea typeface="微軟正黑體" panose="020B0604030504040204" pitchFamily="34" charset="-120"/>
              </a:rPr>
              <a:t>和</a:t>
            </a:r>
            <a:r>
              <a:rPr lang="en-US" altLang="zh-TW" b="1" dirty="0" err="1">
                <a:latin typeface="微軟正黑體" panose="020B0604030504040204" pitchFamily="34" charset="-120"/>
                <a:ea typeface="微軟正黑體" panose="020B0604030504040204" pitchFamily="34" charset="-120"/>
              </a:rPr>
              <a:t>bbbb</a:t>
            </a:r>
            <a:r>
              <a:rPr lang="zh-TW" altLang="zh-TW" b="1" dirty="0">
                <a:latin typeface="微軟正黑體" panose="020B0604030504040204" pitchFamily="34" charset="-120"/>
                <a:ea typeface="微軟正黑體" panose="020B0604030504040204" pitchFamily="34" charset="-120"/>
              </a:rPr>
              <a:t>，當按下</a:t>
            </a:r>
            <a:r>
              <a:rPr lang="en-US" altLang="zh-TW" b="1" dirty="0">
                <a:latin typeface="微軟正黑體" panose="020B0604030504040204" pitchFamily="34" charset="-120"/>
                <a:ea typeface="微軟正黑體" panose="020B0604030504040204" pitchFamily="34" charset="-120"/>
              </a:rPr>
              <a:t>Button</a:t>
            </a:r>
            <a:r>
              <a:rPr lang="zh-TW" altLang="zh-TW" b="1" dirty="0">
                <a:latin typeface="微軟正黑體" panose="020B0604030504040204" pitchFamily="34" charset="-120"/>
                <a:ea typeface="微軟正黑體" panose="020B0604030504040204" pitchFamily="34" charset="-120"/>
              </a:rPr>
              <a:t>，</a:t>
            </a:r>
            <a:r>
              <a:rPr lang="en-US" altLang="zh-TW" b="1" dirty="0">
                <a:latin typeface="微軟正黑體" panose="020B0604030504040204" pitchFamily="34" charset="-120"/>
                <a:ea typeface="微軟正黑體" panose="020B0604030504040204" pitchFamily="34" charset="-120"/>
              </a:rPr>
              <a:t>Label</a:t>
            </a:r>
            <a:r>
              <a:rPr lang="zh-TW" altLang="zh-TW" b="1" dirty="0">
                <a:latin typeface="微軟正黑體" panose="020B0604030504040204" pitchFamily="34" charset="-120"/>
                <a:ea typeface="微軟正黑體" panose="020B0604030504040204" pitchFamily="34" charset="-120"/>
              </a:rPr>
              <a:t>會顯示出”變數</a:t>
            </a:r>
            <a:r>
              <a:rPr lang="en-US" altLang="zh-TW" b="1" dirty="0">
                <a:latin typeface="微軟正黑體" panose="020B0604030504040204" pitchFamily="34" charset="-120"/>
                <a:ea typeface="微軟正黑體" panose="020B0604030504040204" pitchFamily="34" charset="-120"/>
              </a:rPr>
              <a:t>1=</a:t>
            </a:r>
            <a:r>
              <a:rPr lang="en-US" altLang="zh-TW" b="1" dirty="0" err="1">
                <a:latin typeface="微軟正黑體" panose="020B0604030504040204" pitchFamily="34" charset="-120"/>
                <a:ea typeface="微軟正黑體" panose="020B0604030504040204" pitchFamily="34" charset="-120"/>
              </a:rPr>
              <a:t>aaaa</a:t>
            </a:r>
            <a:r>
              <a:rPr lang="en-US" altLang="zh-TW" b="1" dirty="0">
                <a:latin typeface="微軟正黑體" panose="020B0604030504040204" pitchFamily="34" charset="-120"/>
                <a:ea typeface="微軟正黑體" panose="020B0604030504040204" pitchFamily="34" charset="-120"/>
              </a:rPr>
              <a:t> </a:t>
            </a:r>
            <a:r>
              <a:rPr lang="zh-TW" altLang="zh-TW" b="1" dirty="0">
                <a:latin typeface="微軟正黑體" panose="020B0604030504040204" pitchFamily="34" charset="-120"/>
                <a:ea typeface="微軟正黑體" panose="020B0604030504040204" pitchFamily="34" charset="-120"/>
              </a:rPr>
              <a:t>變數</a:t>
            </a:r>
            <a:r>
              <a:rPr lang="en-US" altLang="zh-TW" b="1" dirty="0">
                <a:latin typeface="微軟正黑體" panose="020B0604030504040204" pitchFamily="34" charset="-120"/>
                <a:ea typeface="微軟正黑體" panose="020B0604030504040204" pitchFamily="34" charset="-120"/>
              </a:rPr>
              <a:t>2=</a:t>
            </a:r>
            <a:r>
              <a:rPr lang="en-US" altLang="zh-TW" b="1" dirty="0" err="1">
                <a:latin typeface="微軟正黑體" panose="020B0604030504040204" pitchFamily="34" charset="-120"/>
                <a:ea typeface="微軟正黑體" panose="020B0604030504040204" pitchFamily="34" charset="-120"/>
              </a:rPr>
              <a:t>bbbb</a:t>
            </a:r>
            <a:r>
              <a:rPr lang="zh-TW" altLang="zh-TW" b="1" dirty="0" smtClean="0">
                <a:latin typeface="微軟正黑體" panose="020B0604030504040204" pitchFamily="34" charset="-120"/>
                <a:ea typeface="微軟正黑體" panose="020B0604030504040204" pitchFamily="34" charset="-120"/>
              </a:rPr>
              <a:t>”。</a:t>
            </a:r>
            <a:endParaRPr lang="en-US" altLang="zh-TW" b="1" dirty="0" smtClean="0">
              <a:latin typeface="微軟正黑體" panose="020B0604030504040204" pitchFamily="34" charset="-120"/>
              <a:ea typeface="微軟正黑體" panose="020B0604030504040204" pitchFamily="34" charset="-120"/>
            </a:endParaRPr>
          </a:p>
          <a:p>
            <a:pPr eaLnBrk="0" hangingPunct="0"/>
            <a:endParaRPr lang="en-US" altLang="zh-TW" b="1" dirty="0">
              <a:latin typeface="微軟正黑體" panose="020B0604030504040204" pitchFamily="34" charset="-120"/>
              <a:ea typeface="微軟正黑體" panose="020B0604030504040204" pitchFamily="34" charset="-120"/>
            </a:endParaRPr>
          </a:p>
          <a:p>
            <a:pPr eaLnBrk="0" hangingPunct="0"/>
            <a:r>
              <a:rPr lang="zh-TW" altLang="zh-TW" b="1" dirty="0" smtClean="0">
                <a:solidFill>
                  <a:schemeClr val="accent2"/>
                </a:solidFill>
                <a:latin typeface="微軟正黑體" panose="020B0604030504040204" pitchFamily="34" charset="-120"/>
                <a:ea typeface="微軟正黑體" panose="020B0604030504040204" pitchFamily="34" charset="-120"/>
              </a:rPr>
              <a:t>提示</a:t>
            </a:r>
            <a:r>
              <a:rPr lang="zh-TW" altLang="zh-TW" b="1" dirty="0">
                <a:solidFill>
                  <a:schemeClr val="accent2"/>
                </a:solidFill>
                <a:latin typeface="微軟正黑體" panose="020B0604030504040204" pitchFamily="34" charset="-120"/>
                <a:ea typeface="微軟正黑體" panose="020B0604030504040204" pitchFamily="34" charset="-120"/>
              </a:rPr>
              <a:t>：列印結果可以利用</a:t>
            </a:r>
            <a:r>
              <a:rPr lang="en-US" altLang="zh-TW" b="1" dirty="0" err="1">
                <a:solidFill>
                  <a:schemeClr val="accent2"/>
                </a:solidFill>
                <a:latin typeface="微軟正黑體" panose="020B0604030504040204" pitchFamily="34" charset="-120"/>
                <a:ea typeface="微軟正黑體" panose="020B0604030504040204" pitchFamily="34" charset="-120"/>
              </a:rPr>
              <a:t>TextBox</a:t>
            </a:r>
            <a:r>
              <a:rPr lang="zh-TW" altLang="zh-TW" b="1" dirty="0">
                <a:solidFill>
                  <a:schemeClr val="accent2"/>
                </a:solidFill>
                <a:latin typeface="微軟正黑體" panose="020B0604030504040204" pitchFamily="34" charset="-120"/>
                <a:ea typeface="微軟正黑體" panose="020B0604030504040204" pitchFamily="34" charset="-120"/>
              </a:rPr>
              <a:t>中的</a:t>
            </a:r>
            <a:r>
              <a:rPr lang="en-US" altLang="zh-TW" b="1" dirty="0" err="1">
                <a:solidFill>
                  <a:schemeClr val="accent2"/>
                </a:solidFill>
                <a:latin typeface="微軟正黑體" panose="020B0604030504040204" pitchFamily="34" charset="-120"/>
                <a:ea typeface="微軟正黑體" panose="020B0604030504040204" pitchFamily="34" charset="-120"/>
              </a:rPr>
              <a:t>TextBox.Text</a:t>
            </a:r>
            <a:r>
              <a:rPr lang="zh-TW" altLang="zh-TW" b="1" dirty="0">
                <a:solidFill>
                  <a:schemeClr val="accent2"/>
                </a:solidFill>
                <a:latin typeface="微軟正黑體" panose="020B0604030504040204" pitchFamily="34" charset="-120"/>
                <a:ea typeface="微軟正黑體" panose="020B0604030504040204" pitchFamily="34" charset="-120"/>
              </a:rPr>
              <a:t>屬性取得使用者輸入的值</a:t>
            </a:r>
            <a:r>
              <a:rPr lang="zh-TW" altLang="en-US" b="1" dirty="0">
                <a:solidFill>
                  <a:schemeClr val="accent2"/>
                </a:solidFill>
                <a:latin typeface="微軟正黑體" panose="020B0604030504040204" pitchFamily="34" charset="-120"/>
                <a:ea typeface="微軟正黑體" panose="020B0604030504040204" pitchFamily="34" charset="-120"/>
              </a:rPr>
              <a:t>。</a:t>
            </a:r>
            <a:endParaRPr lang="en-US" altLang="zh-TW" b="1" dirty="0">
              <a:solidFill>
                <a:schemeClr val="accent2"/>
              </a:solidFill>
              <a:latin typeface="微軟正黑體" panose="020B0604030504040204" pitchFamily="34" charset="-120"/>
              <a:ea typeface="微軟正黑體" panose="020B0604030504040204" pitchFamily="34" charset="-120"/>
            </a:endParaRPr>
          </a:p>
          <a:p>
            <a:pPr eaLnBrk="0" hangingPunct="0"/>
            <a:endParaRPr lang="en-US" altLang="zh-TW" b="1" dirty="0" smtClean="0">
              <a:latin typeface="微軟正黑體" panose="020B0604030504040204" pitchFamily="34" charset="-120"/>
              <a:ea typeface="微軟正黑體" panose="020B0604030504040204" pitchFamily="34" charset="-120"/>
            </a:endParaRPr>
          </a:p>
          <a:p>
            <a:pPr marL="457200" indent="-457200" eaLnBrk="0" hangingPunct="0">
              <a:buFont typeface="+mj-lt"/>
              <a:buAutoNum type="arabicPeriod" startAt="3"/>
            </a:pPr>
            <a:endParaRPr lang="en-US" altLang="zh-TW" b="1" dirty="0">
              <a:latin typeface="微軟正黑體" panose="020B0604030504040204" pitchFamily="34" charset="-120"/>
              <a:ea typeface="微軟正黑體" panose="020B0604030504040204" pitchFamily="34" charset="-120"/>
            </a:endParaRPr>
          </a:p>
          <a:p>
            <a:pPr marL="457200" indent="-457200" eaLnBrk="0" hangingPunct="0">
              <a:buFont typeface="+mj-lt"/>
              <a:buAutoNum type="arabicPeriod" startAt="4"/>
            </a:pPr>
            <a:r>
              <a:rPr lang="zh-TW" altLang="zh-TW" b="1" dirty="0">
                <a:latin typeface="微軟正黑體" panose="020B0604030504040204" pitchFamily="34" charset="-120"/>
                <a:ea typeface="微軟正黑體" panose="020B0604030504040204" pitchFamily="34" charset="-120"/>
              </a:rPr>
              <a:t>在</a:t>
            </a:r>
            <a:r>
              <a:rPr lang="en-US" altLang="zh-TW" b="1" dirty="0">
                <a:latin typeface="微軟正黑體" panose="020B0604030504040204" pitchFamily="34" charset="-120"/>
                <a:ea typeface="微軟正黑體" panose="020B0604030504040204" pitchFamily="34" charset="-120"/>
              </a:rPr>
              <a:t>Screen</a:t>
            </a:r>
            <a:r>
              <a:rPr lang="zh-TW" altLang="zh-TW" b="1" dirty="0">
                <a:latin typeface="微軟正黑體" panose="020B0604030504040204" pitchFamily="34" charset="-120"/>
                <a:ea typeface="微軟正黑體" panose="020B0604030504040204" pitchFamily="34" charset="-120"/>
              </a:rPr>
              <a:t>中，放入兩個</a:t>
            </a:r>
            <a:r>
              <a:rPr lang="en-US" altLang="zh-TW" b="1" dirty="0" err="1">
                <a:latin typeface="微軟正黑體" panose="020B0604030504040204" pitchFamily="34" charset="-120"/>
                <a:ea typeface="微軟正黑體" panose="020B0604030504040204" pitchFamily="34" charset="-120"/>
              </a:rPr>
              <a:t>TextBox</a:t>
            </a:r>
            <a:r>
              <a:rPr lang="zh-TW" altLang="zh-TW" b="1" dirty="0">
                <a:latin typeface="微軟正黑體" panose="020B0604030504040204" pitchFamily="34" charset="-120"/>
                <a:ea typeface="微軟正黑體" panose="020B0604030504040204" pitchFamily="34" charset="-120"/>
              </a:rPr>
              <a:t>、一個</a:t>
            </a:r>
            <a:r>
              <a:rPr lang="en-US" altLang="zh-TW" b="1" dirty="0">
                <a:latin typeface="微軟正黑體" panose="020B0604030504040204" pitchFamily="34" charset="-120"/>
                <a:ea typeface="微軟正黑體" panose="020B0604030504040204" pitchFamily="34" charset="-120"/>
              </a:rPr>
              <a:t>Label</a:t>
            </a:r>
            <a:r>
              <a:rPr lang="zh-TW" altLang="zh-TW" b="1" dirty="0">
                <a:latin typeface="微軟正黑體" panose="020B0604030504040204" pitchFamily="34" charset="-120"/>
                <a:ea typeface="微軟正黑體" panose="020B0604030504040204" pitchFamily="34" charset="-120"/>
              </a:rPr>
              <a:t>和一個</a:t>
            </a:r>
            <a:r>
              <a:rPr lang="en-US" altLang="zh-TW" b="1" dirty="0">
                <a:latin typeface="微軟正黑體" panose="020B0604030504040204" pitchFamily="34" charset="-120"/>
                <a:ea typeface="微軟正黑體" panose="020B0604030504040204" pitchFamily="34" charset="-120"/>
              </a:rPr>
              <a:t>Button</a:t>
            </a:r>
            <a:r>
              <a:rPr lang="zh-TW" altLang="zh-TW" b="1" dirty="0">
                <a:latin typeface="微軟正黑體" panose="020B0604030504040204" pitchFamily="34" charset="-120"/>
                <a:ea typeface="微軟正黑體" panose="020B0604030504040204" pitchFamily="34" charset="-120"/>
              </a:rPr>
              <a:t>。請使用者在兩個</a:t>
            </a:r>
            <a:r>
              <a:rPr lang="en-US" altLang="zh-TW" b="1" dirty="0" err="1">
                <a:latin typeface="微軟正黑體" panose="020B0604030504040204" pitchFamily="34" charset="-120"/>
                <a:ea typeface="微軟正黑體" panose="020B0604030504040204" pitchFamily="34" charset="-120"/>
              </a:rPr>
              <a:t>TextBox</a:t>
            </a:r>
            <a:r>
              <a:rPr lang="zh-TW" altLang="zh-TW" b="1" dirty="0">
                <a:latin typeface="微軟正黑體" panose="020B0604030504040204" pitchFamily="34" charset="-120"/>
                <a:ea typeface="微軟正黑體" panose="020B0604030504040204" pitchFamily="34" charset="-120"/>
              </a:rPr>
              <a:t>中分別輸入兩個數後，當按下</a:t>
            </a:r>
            <a:r>
              <a:rPr lang="en-US" altLang="zh-TW" b="1" dirty="0">
                <a:latin typeface="微軟正黑體" panose="020B0604030504040204" pitchFamily="34" charset="-120"/>
                <a:ea typeface="微軟正黑體" panose="020B0604030504040204" pitchFamily="34" charset="-120"/>
              </a:rPr>
              <a:t>Button</a:t>
            </a:r>
            <a:r>
              <a:rPr lang="zh-TW" altLang="zh-TW" b="1" dirty="0">
                <a:latin typeface="微軟正黑體" panose="020B0604030504040204" pitchFamily="34" charset="-120"/>
                <a:ea typeface="微軟正黑體" panose="020B0604030504040204" pitchFamily="34" charset="-120"/>
              </a:rPr>
              <a:t>時利用</a:t>
            </a:r>
            <a:r>
              <a:rPr lang="en-US" altLang="zh-TW" b="1" dirty="0">
                <a:latin typeface="微軟正黑體" panose="020B0604030504040204" pitchFamily="34" charset="-120"/>
                <a:ea typeface="微軟正黑體" panose="020B0604030504040204" pitchFamily="34" charset="-120"/>
              </a:rPr>
              <a:t>’&lt;’</a:t>
            </a:r>
            <a:r>
              <a:rPr lang="zh-TW" altLang="zh-TW" b="1" dirty="0">
                <a:latin typeface="微軟正黑體" panose="020B0604030504040204" pitchFamily="34" charset="-120"/>
                <a:ea typeface="微軟正黑體" panose="020B0604030504040204" pitchFamily="34" charset="-120"/>
              </a:rPr>
              <a:t>比較兩數之大小，將結果顯示在</a:t>
            </a:r>
            <a:r>
              <a:rPr lang="en-US" altLang="zh-TW" b="1" dirty="0">
                <a:latin typeface="微軟正黑體" panose="020B0604030504040204" pitchFamily="34" charset="-120"/>
                <a:ea typeface="微軟正黑體" panose="020B0604030504040204" pitchFamily="34" charset="-120"/>
              </a:rPr>
              <a:t>Label</a:t>
            </a:r>
            <a:r>
              <a:rPr lang="zh-TW" altLang="zh-TW" b="1" dirty="0">
                <a:latin typeface="微軟正黑體" panose="020B0604030504040204" pitchFamily="34" charset="-120"/>
                <a:ea typeface="微軟正黑體" panose="020B0604030504040204" pitchFamily="34" charset="-120"/>
              </a:rPr>
              <a:t>中。例如：使用者分別輸入</a:t>
            </a:r>
            <a:r>
              <a:rPr lang="en-US" altLang="zh-TW" b="1" dirty="0">
                <a:latin typeface="微軟正黑體" panose="020B0604030504040204" pitchFamily="34" charset="-120"/>
                <a:ea typeface="微軟正黑體" panose="020B0604030504040204" pitchFamily="34" charset="-120"/>
              </a:rPr>
              <a:t>1</a:t>
            </a:r>
            <a:r>
              <a:rPr lang="zh-TW" altLang="zh-TW" b="1" dirty="0">
                <a:latin typeface="微軟正黑體" panose="020B0604030504040204" pitchFamily="34" charset="-120"/>
                <a:ea typeface="微軟正黑體" panose="020B0604030504040204" pitchFamily="34" charset="-120"/>
              </a:rPr>
              <a:t>和</a:t>
            </a:r>
            <a:r>
              <a:rPr lang="en-US" altLang="zh-TW" b="1" dirty="0">
                <a:latin typeface="微軟正黑體" panose="020B0604030504040204" pitchFamily="34" charset="-120"/>
                <a:ea typeface="微軟正黑體" panose="020B0604030504040204" pitchFamily="34" charset="-120"/>
              </a:rPr>
              <a:t>2</a:t>
            </a:r>
            <a:r>
              <a:rPr lang="zh-TW" altLang="zh-TW" b="1" dirty="0">
                <a:latin typeface="微軟正黑體" panose="020B0604030504040204" pitchFamily="34" charset="-120"/>
                <a:ea typeface="微軟正黑體" panose="020B0604030504040204" pitchFamily="34" charset="-120"/>
              </a:rPr>
              <a:t>，當按下</a:t>
            </a:r>
            <a:r>
              <a:rPr lang="en-US" altLang="zh-TW" b="1" dirty="0">
                <a:latin typeface="微軟正黑體" panose="020B0604030504040204" pitchFamily="34" charset="-120"/>
                <a:ea typeface="微軟正黑體" panose="020B0604030504040204" pitchFamily="34" charset="-120"/>
              </a:rPr>
              <a:t>Button</a:t>
            </a:r>
            <a:r>
              <a:rPr lang="zh-TW" altLang="zh-TW" b="1" dirty="0">
                <a:latin typeface="微軟正黑體" panose="020B0604030504040204" pitchFamily="34" charset="-120"/>
                <a:ea typeface="微軟正黑體" panose="020B0604030504040204" pitchFamily="34" charset="-120"/>
              </a:rPr>
              <a:t>，</a:t>
            </a:r>
            <a:r>
              <a:rPr lang="en-US" altLang="zh-TW" b="1" dirty="0">
                <a:latin typeface="微軟正黑體" panose="020B0604030504040204" pitchFamily="34" charset="-120"/>
                <a:ea typeface="微軟正黑體" panose="020B0604030504040204" pitchFamily="34" charset="-120"/>
              </a:rPr>
              <a:t>Label</a:t>
            </a:r>
            <a:r>
              <a:rPr lang="zh-TW" altLang="zh-TW" b="1" dirty="0">
                <a:latin typeface="微軟正黑體" panose="020B0604030504040204" pitchFamily="34" charset="-120"/>
                <a:ea typeface="微軟正黑體" panose="020B0604030504040204" pitchFamily="34" charset="-120"/>
              </a:rPr>
              <a:t>會顯示出</a:t>
            </a:r>
            <a:r>
              <a:rPr lang="en-US" altLang="zh-TW" b="1" dirty="0">
                <a:latin typeface="微軟正黑體" panose="020B0604030504040204" pitchFamily="34" charset="-120"/>
                <a:ea typeface="微軟正黑體" panose="020B0604030504040204" pitchFamily="34" charset="-120"/>
              </a:rPr>
              <a:t>”1&lt;2=false”</a:t>
            </a:r>
            <a:r>
              <a:rPr lang="zh-TW" altLang="zh-TW" b="1" dirty="0" smtClean="0">
                <a:latin typeface="微軟正黑體" panose="020B0604030504040204" pitchFamily="34" charset="-120"/>
                <a:ea typeface="微軟正黑體" panose="020B0604030504040204" pitchFamily="34" charset="-120"/>
              </a:rPr>
              <a:t>。</a:t>
            </a:r>
            <a:endParaRPr lang="en-US" altLang="zh-TW" b="1" dirty="0" smtClean="0">
              <a:latin typeface="微軟正黑體" panose="020B0604030504040204" pitchFamily="34" charset="-120"/>
              <a:ea typeface="微軟正黑體" panose="020B0604030504040204" pitchFamily="34" charset="-120"/>
            </a:endParaRPr>
          </a:p>
          <a:p>
            <a:pPr marL="457200" indent="-457200" eaLnBrk="0" hangingPunct="0">
              <a:buFont typeface="+mj-lt"/>
              <a:buAutoNum type="arabicPeriod" startAt="4"/>
            </a:pPr>
            <a:endParaRPr lang="en-US" altLang="zh-TW" b="1" dirty="0" smtClean="0">
              <a:latin typeface="微軟正黑體" panose="020B0604030504040204" pitchFamily="34" charset="-120"/>
              <a:ea typeface="微軟正黑體" panose="020B0604030504040204" pitchFamily="34" charset="-120"/>
            </a:endParaRPr>
          </a:p>
          <a:p>
            <a:pPr marL="457200" indent="-457200" eaLnBrk="0" hangingPunct="0">
              <a:buFont typeface="+mj-lt"/>
              <a:buAutoNum type="arabicPeriod" startAt="4"/>
            </a:pPr>
            <a:endParaRPr lang="en-US" altLang="zh-TW" b="1" dirty="0">
              <a:latin typeface="微軟正黑體" panose="020B0604030504040204" pitchFamily="34" charset="-120"/>
              <a:ea typeface="微軟正黑體" panose="020B0604030504040204" pitchFamily="34" charset="-120"/>
            </a:endParaRPr>
          </a:p>
          <a:p>
            <a:pPr marL="457200" indent="-457200" eaLnBrk="0" hangingPunct="0">
              <a:buFont typeface="+mj-lt"/>
              <a:buAutoNum type="arabicPeriod" startAt="4"/>
            </a:pPr>
            <a:r>
              <a:rPr lang="zh-TW" altLang="zh-TW" b="1" dirty="0">
                <a:latin typeface="微軟正黑體" panose="020B0604030504040204" pitchFamily="34" charset="-120"/>
                <a:ea typeface="微軟正黑體" panose="020B0604030504040204" pitchFamily="34" charset="-120"/>
              </a:rPr>
              <a:t>在</a:t>
            </a:r>
            <a:r>
              <a:rPr lang="en-US" altLang="zh-TW" b="1" dirty="0">
                <a:latin typeface="微軟正黑體" panose="020B0604030504040204" pitchFamily="34" charset="-120"/>
                <a:ea typeface="微軟正黑體" panose="020B0604030504040204" pitchFamily="34" charset="-120"/>
              </a:rPr>
              <a:t>Screen</a:t>
            </a:r>
            <a:r>
              <a:rPr lang="zh-TW" altLang="zh-TW" b="1" dirty="0">
                <a:latin typeface="微軟正黑體" panose="020B0604030504040204" pitchFamily="34" charset="-120"/>
                <a:ea typeface="微軟正黑體" panose="020B0604030504040204" pitchFamily="34" charset="-120"/>
              </a:rPr>
              <a:t>中，放入兩個</a:t>
            </a:r>
            <a:r>
              <a:rPr lang="en-US" altLang="zh-TW" b="1" dirty="0" err="1">
                <a:latin typeface="微軟正黑體" panose="020B0604030504040204" pitchFamily="34" charset="-120"/>
                <a:ea typeface="微軟正黑體" panose="020B0604030504040204" pitchFamily="34" charset="-120"/>
              </a:rPr>
              <a:t>TextBox</a:t>
            </a:r>
            <a:r>
              <a:rPr lang="zh-TW" altLang="zh-TW" b="1" dirty="0">
                <a:latin typeface="微軟正黑體" panose="020B0604030504040204" pitchFamily="34" charset="-120"/>
                <a:ea typeface="微軟正黑體" panose="020B0604030504040204" pitchFamily="34" charset="-120"/>
              </a:rPr>
              <a:t>、一個</a:t>
            </a:r>
            <a:r>
              <a:rPr lang="en-US" altLang="zh-TW" b="1" dirty="0">
                <a:latin typeface="微軟正黑體" panose="020B0604030504040204" pitchFamily="34" charset="-120"/>
                <a:ea typeface="微軟正黑體" panose="020B0604030504040204" pitchFamily="34" charset="-120"/>
              </a:rPr>
              <a:t>Label</a:t>
            </a:r>
            <a:r>
              <a:rPr lang="zh-TW" altLang="zh-TW" b="1" dirty="0">
                <a:latin typeface="微軟正黑體" panose="020B0604030504040204" pitchFamily="34" charset="-120"/>
                <a:ea typeface="微軟正黑體" panose="020B0604030504040204" pitchFamily="34" charset="-120"/>
              </a:rPr>
              <a:t>和四個分別為＋－＊／的</a:t>
            </a:r>
            <a:r>
              <a:rPr lang="en-US" altLang="zh-TW" b="1" dirty="0">
                <a:latin typeface="微軟正黑體" panose="020B0604030504040204" pitchFamily="34" charset="-120"/>
                <a:ea typeface="微軟正黑體" panose="020B0604030504040204" pitchFamily="34" charset="-120"/>
              </a:rPr>
              <a:t>Button</a:t>
            </a:r>
            <a:r>
              <a:rPr lang="zh-TW" altLang="zh-TW" b="1" dirty="0">
                <a:latin typeface="微軟正黑體" panose="020B0604030504040204" pitchFamily="34" charset="-120"/>
                <a:ea typeface="微軟正黑體" panose="020B0604030504040204" pitchFamily="34" charset="-120"/>
              </a:rPr>
              <a:t>，請使用者在兩個</a:t>
            </a:r>
            <a:r>
              <a:rPr lang="en-US" altLang="zh-TW" b="1" dirty="0" err="1">
                <a:latin typeface="微軟正黑體" panose="020B0604030504040204" pitchFamily="34" charset="-120"/>
                <a:ea typeface="微軟正黑體" panose="020B0604030504040204" pitchFamily="34" charset="-120"/>
              </a:rPr>
              <a:t>TextBox</a:t>
            </a:r>
            <a:r>
              <a:rPr lang="zh-TW" altLang="zh-TW" b="1" dirty="0">
                <a:latin typeface="微軟正黑體" panose="020B0604030504040204" pitchFamily="34" charset="-120"/>
                <a:ea typeface="微軟正黑體" panose="020B0604030504040204" pitchFamily="34" charset="-120"/>
              </a:rPr>
              <a:t>中分別輸入兩個數後，當分別按下＋－＊／的</a:t>
            </a:r>
            <a:r>
              <a:rPr lang="en-US" altLang="zh-TW" b="1" dirty="0">
                <a:latin typeface="微軟正黑體" panose="020B0604030504040204" pitchFamily="34" charset="-120"/>
                <a:ea typeface="微軟正黑體" panose="020B0604030504040204" pitchFamily="34" charset="-120"/>
              </a:rPr>
              <a:t>Button</a:t>
            </a:r>
            <a:r>
              <a:rPr lang="zh-TW" altLang="zh-TW" b="1" dirty="0">
                <a:latin typeface="微軟正黑體" panose="020B0604030504040204" pitchFamily="34" charset="-120"/>
                <a:ea typeface="微軟正黑體" panose="020B0604030504040204" pitchFamily="34" charset="-120"/>
              </a:rPr>
              <a:t>時，將兩數做運算並把結果顯示在</a:t>
            </a:r>
            <a:r>
              <a:rPr lang="en-US" altLang="zh-TW" b="1" dirty="0">
                <a:latin typeface="微軟正黑體" panose="020B0604030504040204" pitchFamily="34" charset="-120"/>
                <a:ea typeface="微軟正黑體" panose="020B0604030504040204" pitchFamily="34" charset="-120"/>
              </a:rPr>
              <a:t>Label</a:t>
            </a:r>
            <a:r>
              <a:rPr lang="zh-TW" altLang="zh-TW" b="1" dirty="0">
                <a:latin typeface="微軟正黑體" panose="020B0604030504040204" pitchFamily="34" charset="-120"/>
                <a:ea typeface="微軟正黑體" panose="020B0604030504040204" pitchFamily="34" charset="-120"/>
              </a:rPr>
              <a:t>中</a:t>
            </a:r>
            <a:r>
              <a:rPr lang="zh-TW" altLang="zh-TW" b="1" dirty="0" smtClean="0">
                <a:latin typeface="微軟正黑體" panose="020B0604030504040204" pitchFamily="34" charset="-120"/>
                <a:ea typeface="微軟正黑體" panose="020B0604030504040204" pitchFamily="34" charset="-120"/>
              </a:rPr>
              <a:t>。</a:t>
            </a:r>
            <a:endParaRPr lang="zh-TW" altLang="zh-TW"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550494132"/>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02"/>
            <a:ext cx="12190413" cy="373149"/>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3" name="矩形 2"/>
          <p:cNvSpPr/>
          <p:nvPr/>
        </p:nvSpPr>
        <p:spPr>
          <a:xfrm>
            <a:off x="11565021" y="6524548"/>
            <a:ext cx="625393"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4" name="矩形 3"/>
          <p:cNvSpPr/>
          <p:nvPr/>
        </p:nvSpPr>
        <p:spPr>
          <a:xfrm>
            <a:off x="1" y="6524548"/>
            <a:ext cx="10438041"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15547" y="6170613"/>
            <a:ext cx="740569"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直線接點 5"/>
          <p:cNvCxnSpPr/>
          <p:nvPr/>
        </p:nvCxnSpPr>
        <p:spPr>
          <a:xfrm>
            <a:off x="-191068" y="1144702"/>
            <a:ext cx="1534060" cy="0"/>
          </a:xfrm>
          <a:prstGeom prst="line">
            <a:avLst/>
          </a:prstGeom>
          <a:ln w="76200">
            <a:solidFill>
              <a:srgbClr val="044875"/>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118542" y="432473"/>
            <a:ext cx="3809056" cy="707886"/>
          </a:xfrm>
          <a:prstGeom prst="rect">
            <a:avLst/>
          </a:prstGeom>
        </p:spPr>
        <p:txBody>
          <a:bodyPr wrap="none">
            <a:spAutoFit/>
          </a:bodyPr>
          <a:lstStyle/>
          <a:p>
            <a:pPr algn="just" eaLnBrk="0" hangingPunct="0">
              <a:spcAft>
                <a:spcPts val="0"/>
              </a:spcAft>
            </a:pPr>
            <a:r>
              <a:rPr lang="zh-TW" altLang="zh-TW" sz="4000" b="1" kern="100" dirty="0">
                <a:latin typeface="微軟正黑體" panose="020B0604030504040204" pitchFamily="34" charset="-120"/>
                <a:ea typeface="微軟正黑體" panose="020B0604030504040204" pitchFamily="34" charset="-120"/>
              </a:rPr>
              <a:t>標</a:t>
            </a:r>
            <a:r>
              <a:rPr lang="zh-TW" altLang="zh-TW" sz="3200" b="1" kern="100" dirty="0">
                <a:latin typeface="微軟正黑體" panose="020B0604030504040204" pitchFamily="34" charset="-120"/>
                <a:ea typeface="微軟正黑體" panose="020B0604030504040204" pitchFamily="34" charset="-120"/>
              </a:rPr>
              <a:t>籤元件（</a:t>
            </a:r>
            <a:r>
              <a:rPr lang="en-US" altLang="zh-TW" sz="3200" b="1" kern="100" dirty="0" err="1">
                <a:latin typeface="微軟正黑體" panose="020B0604030504040204" pitchFamily="34" charset="-120"/>
                <a:ea typeface="微軟正黑體" panose="020B0604030504040204" pitchFamily="34" charset="-120"/>
              </a:rPr>
              <a:t>Lable</a:t>
            </a:r>
            <a:r>
              <a:rPr lang="zh-TW" altLang="zh-TW" sz="3200" b="1" kern="100" dirty="0">
                <a:latin typeface="微軟正黑體" panose="020B0604030504040204" pitchFamily="34" charset="-120"/>
                <a:ea typeface="微軟正黑體" panose="020B0604030504040204" pitchFamily="34" charset="-120"/>
              </a:rPr>
              <a:t>）</a:t>
            </a:r>
            <a:endParaRPr lang="zh-TW" altLang="zh-TW" sz="4000" b="1" kern="100" dirty="0">
              <a:effectLst/>
              <a:latin typeface="微軟正黑體" panose="020B0604030504040204" pitchFamily="34" charset="-120"/>
              <a:ea typeface="微軟正黑體" panose="020B0604030504040204" pitchFamily="34" charset="-120"/>
            </a:endParaRPr>
          </a:p>
        </p:txBody>
      </p:sp>
      <p:sp>
        <p:nvSpPr>
          <p:cNvPr id="11" name="矩形 10"/>
          <p:cNvSpPr/>
          <p:nvPr/>
        </p:nvSpPr>
        <p:spPr>
          <a:xfrm>
            <a:off x="601166" y="1413570"/>
            <a:ext cx="5006499" cy="400110"/>
          </a:xfrm>
          <a:prstGeom prst="rect">
            <a:avLst/>
          </a:prstGeom>
        </p:spPr>
        <p:txBody>
          <a:bodyPr wrap="none">
            <a:spAutoFit/>
          </a:bodyPr>
          <a:lstStyle/>
          <a:p>
            <a:pPr indent="457200"/>
            <a:r>
              <a:rPr lang="zh-TW" altLang="zh-TW" b="1" dirty="0">
                <a:latin typeface="Times New Roman" panose="02020603050405020304" pitchFamily="18" charset="0"/>
                <a:ea typeface="微軟正黑體" panose="020B0604030504040204" pitchFamily="34" charset="-120"/>
                <a:cs typeface="Times New Roman" panose="02020603050405020304" pitchFamily="18" charset="0"/>
              </a:rPr>
              <a:t>標籤元件的主要功能是用來顯示文字。</a:t>
            </a:r>
            <a:endParaRPr lang="zh-TW" altLang="en-US" b="1" dirty="0"/>
          </a:p>
        </p:txBody>
      </p:sp>
      <p:pic>
        <p:nvPicPr>
          <p:cNvPr id="12" name="圖片 1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6734" y="1951080"/>
            <a:ext cx="6227487" cy="2961435"/>
          </a:xfrm>
          <a:prstGeom prst="rect">
            <a:avLst/>
          </a:prstGeom>
          <a:noFill/>
          <a:ln>
            <a:noFill/>
          </a:ln>
        </p:spPr>
      </p:pic>
      <p:sp>
        <p:nvSpPr>
          <p:cNvPr id="16" name="矩形 15"/>
          <p:cNvSpPr/>
          <p:nvPr/>
        </p:nvSpPr>
        <p:spPr>
          <a:xfrm>
            <a:off x="1905000" y="3162300"/>
            <a:ext cx="1304926" cy="2095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8" name="直線單箭頭接點 7"/>
          <p:cNvCxnSpPr>
            <a:stCxn id="16" idx="3"/>
          </p:cNvCxnSpPr>
          <p:nvPr/>
        </p:nvCxnSpPr>
        <p:spPr>
          <a:xfrm flipV="1">
            <a:off x="3209926" y="3162300"/>
            <a:ext cx="437008" cy="10477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6886119"/>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02"/>
            <a:ext cx="12190413" cy="373149"/>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3" name="矩形 2"/>
          <p:cNvSpPr/>
          <p:nvPr/>
        </p:nvSpPr>
        <p:spPr>
          <a:xfrm>
            <a:off x="11565021" y="6524548"/>
            <a:ext cx="625393"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4" name="矩形 3"/>
          <p:cNvSpPr/>
          <p:nvPr/>
        </p:nvSpPr>
        <p:spPr>
          <a:xfrm>
            <a:off x="1" y="6524548"/>
            <a:ext cx="10438041"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15547" y="6170613"/>
            <a:ext cx="740569"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直線接點 5"/>
          <p:cNvCxnSpPr/>
          <p:nvPr/>
        </p:nvCxnSpPr>
        <p:spPr>
          <a:xfrm>
            <a:off x="-191068" y="1144702"/>
            <a:ext cx="1534060" cy="0"/>
          </a:xfrm>
          <a:prstGeom prst="line">
            <a:avLst/>
          </a:prstGeom>
          <a:ln w="76200">
            <a:solidFill>
              <a:srgbClr val="044875"/>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118542" y="432473"/>
            <a:ext cx="3809056" cy="707886"/>
          </a:xfrm>
          <a:prstGeom prst="rect">
            <a:avLst/>
          </a:prstGeom>
        </p:spPr>
        <p:txBody>
          <a:bodyPr wrap="none">
            <a:spAutoFit/>
          </a:bodyPr>
          <a:lstStyle/>
          <a:p>
            <a:pPr algn="just" eaLnBrk="0" hangingPunct="0">
              <a:spcAft>
                <a:spcPts val="0"/>
              </a:spcAft>
            </a:pPr>
            <a:r>
              <a:rPr lang="zh-TW" altLang="zh-TW" sz="4000" b="1" kern="100" dirty="0">
                <a:latin typeface="微軟正黑體" panose="020B0604030504040204" pitchFamily="34" charset="-120"/>
                <a:ea typeface="微軟正黑體" panose="020B0604030504040204" pitchFamily="34" charset="-120"/>
              </a:rPr>
              <a:t>標</a:t>
            </a:r>
            <a:r>
              <a:rPr lang="zh-TW" altLang="zh-TW" sz="3200" b="1" kern="100" dirty="0">
                <a:latin typeface="微軟正黑體" panose="020B0604030504040204" pitchFamily="34" charset="-120"/>
                <a:ea typeface="微軟正黑體" panose="020B0604030504040204" pitchFamily="34" charset="-120"/>
              </a:rPr>
              <a:t>籤元件（</a:t>
            </a:r>
            <a:r>
              <a:rPr lang="en-US" altLang="zh-TW" sz="3200" b="1" kern="100" dirty="0" err="1">
                <a:latin typeface="微軟正黑體" panose="020B0604030504040204" pitchFamily="34" charset="-120"/>
                <a:ea typeface="微軟正黑體" panose="020B0604030504040204" pitchFamily="34" charset="-120"/>
              </a:rPr>
              <a:t>Lable</a:t>
            </a:r>
            <a:r>
              <a:rPr lang="zh-TW" altLang="zh-TW" sz="3200" b="1" kern="100" dirty="0">
                <a:latin typeface="微軟正黑體" panose="020B0604030504040204" pitchFamily="34" charset="-120"/>
                <a:ea typeface="微軟正黑體" panose="020B0604030504040204" pitchFamily="34" charset="-120"/>
              </a:rPr>
              <a:t>）</a:t>
            </a:r>
            <a:endParaRPr lang="zh-TW" altLang="zh-TW" sz="4000" b="1" kern="100" dirty="0">
              <a:effectLst/>
              <a:latin typeface="微軟正黑體" panose="020B0604030504040204" pitchFamily="34" charset="-120"/>
              <a:ea typeface="微軟正黑體" panose="020B0604030504040204" pitchFamily="34" charset="-120"/>
            </a:endParaRPr>
          </a:p>
        </p:txBody>
      </p:sp>
      <p:sp>
        <p:nvSpPr>
          <p:cNvPr id="7" name="矩形 6"/>
          <p:cNvSpPr/>
          <p:nvPr/>
        </p:nvSpPr>
        <p:spPr>
          <a:xfrm>
            <a:off x="1046747" y="1269554"/>
            <a:ext cx="3392275" cy="400110"/>
          </a:xfrm>
          <a:prstGeom prst="rect">
            <a:avLst/>
          </a:prstGeom>
        </p:spPr>
        <p:txBody>
          <a:bodyPr wrap="none">
            <a:spAutoFit/>
          </a:bodyPr>
          <a:lstStyle/>
          <a:p>
            <a:pPr algn="just" eaLnBrk="0" hangingPunct="0">
              <a:spcAft>
                <a:spcPts val="0"/>
              </a:spcAft>
            </a:pPr>
            <a:r>
              <a:rPr lang="en-US" altLang="zh-TW" b="1" kern="100" dirty="0" err="1">
                <a:latin typeface="微軟正黑體" panose="020B0604030504040204" pitchFamily="34" charset="-120"/>
                <a:ea typeface="微軟正黑體" panose="020B0604030504040204" pitchFamily="34" charset="-120"/>
                <a:cs typeface="Times New Roman" panose="02020603050405020304" pitchFamily="18" charset="0"/>
              </a:rPr>
              <a:t>Lable</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元件的常見屬性說明：</a:t>
            </a:r>
            <a:endParaRPr lang="zh-TW" altLang="zh-TW"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2337937065"/>
              </p:ext>
            </p:extLst>
          </p:nvPr>
        </p:nvGraphicFramePr>
        <p:xfrm>
          <a:off x="1198662" y="1762259"/>
          <a:ext cx="9073008" cy="4403839"/>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2448272"/>
                <a:gridCol w="6624736"/>
              </a:tblGrid>
              <a:tr h="293571">
                <a:tc>
                  <a:txBody>
                    <a:bodyPr/>
                    <a:lstStyle/>
                    <a:p>
                      <a:pPr algn="just" eaLnBrk="0" hangingPunct="0">
                        <a:spcAft>
                          <a:spcPts val="0"/>
                        </a:spcAft>
                      </a:pPr>
                      <a:r>
                        <a:rPr lang="zh-TW" sz="2000" kern="100" dirty="0">
                          <a:effectLst/>
                          <a:latin typeface="微軟正黑體" panose="020B0604030504040204" pitchFamily="34" charset="-120"/>
                          <a:ea typeface="微軟正黑體" panose="020B0604030504040204" pitchFamily="34" charset="-120"/>
                        </a:rPr>
                        <a:t>屬性名稱</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044875"/>
                    </a:solidFill>
                  </a:tcPr>
                </a:tc>
                <a:tc>
                  <a:txBody>
                    <a:bodyPr/>
                    <a:lstStyle/>
                    <a:p>
                      <a:pPr algn="just" eaLnBrk="0" hangingPunct="0">
                        <a:spcAft>
                          <a:spcPts val="0"/>
                        </a:spcAft>
                      </a:pPr>
                      <a:r>
                        <a:rPr lang="zh-TW" sz="2000" kern="100" dirty="0">
                          <a:effectLst/>
                          <a:latin typeface="微軟正黑體" panose="020B0604030504040204" pitchFamily="34" charset="-120"/>
                          <a:ea typeface="微軟正黑體" panose="020B0604030504040204" pitchFamily="34" charset="-120"/>
                        </a:rPr>
                        <a:t>屬性說明</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044875"/>
                    </a:solidFill>
                  </a:tcPr>
                </a:tc>
              </a:tr>
              <a:tr h="498639">
                <a:tc>
                  <a:txBody>
                    <a:bodyPr/>
                    <a:lstStyle/>
                    <a:p>
                      <a:pPr algn="just" eaLnBrk="0" hangingPunct="0">
                        <a:spcAft>
                          <a:spcPts val="0"/>
                        </a:spcAft>
                      </a:pPr>
                      <a:r>
                        <a:rPr lang="en-US" sz="2000" kern="100">
                          <a:effectLst/>
                          <a:latin typeface="微軟正黑體" panose="020B0604030504040204" pitchFamily="34" charset="-120"/>
                          <a:ea typeface="微軟正黑體" panose="020B0604030504040204" pitchFamily="34" charset="-120"/>
                        </a:rPr>
                        <a:t>BackgroundColor</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044875"/>
                    </a:solidFill>
                  </a:tcPr>
                </a:tc>
                <a:tc>
                  <a:txBody>
                    <a:bodyPr/>
                    <a:lstStyle/>
                    <a:p>
                      <a:pPr algn="just" eaLnBrk="0" hangingPunct="0">
                        <a:spcAft>
                          <a:spcPts val="0"/>
                        </a:spcAft>
                      </a:pPr>
                      <a:r>
                        <a:rPr lang="zh-TW" sz="2000" kern="100" dirty="0">
                          <a:effectLst/>
                          <a:latin typeface="微軟正黑體" panose="020B0604030504040204" pitchFamily="34" charset="-120"/>
                          <a:ea typeface="微軟正黑體" panose="020B0604030504040204" pitchFamily="34" charset="-120"/>
                        </a:rPr>
                        <a:t>標籤文字方塊背景顏色</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bg2"/>
                    </a:solidFill>
                  </a:tcPr>
                </a:tc>
              </a:tr>
              <a:tr h="360040">
                <a:tc>
                  <a:txBody>
                    <a:bodyPr/>
                    <a:lstStyle/>
                    <a:p>
                      <a:pPr algn="just" eaLnBrk="0" hangingPunct="0">
                        <a:spcAft>
                          <a:spcPts val="0"/>
                        </a:spcAft>
                      </a:pPr>
                      <a:r>
                        <a:rPr lang="en-US" sz="2000" kern="100">
                          <a:effectLst/>
                          <a:latin typeface="微軟正黑體" panose="020B0604030504040204" pitchFamily="34" charset="-120"/>
                          <a:ea typeface="微軟正黑體" panose="020B0604030504040204" pitchFamily="34" charset="-120"/>
                        </a:rPr>
                        <a:t>FontBold</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044875"/>
                    </a:solidFill>
                  </a:tcPr>
                </a:tc>
                <a:tc>
                  <a:txBody>
                    <a:bodyPr/>
                    <a:lstStyle/>
                    <a:p>
                      <a:pPr algn="just" eaLnBrk="0" hangingPunct="0">
                        <a:spcAft>
                          <a:spcPts val="0"/>
                        </a:spcAft>
                      </a:pPr>
                      <a:r>
                        <a:rPr lang="zh-TW" sz="2000" kern="100" dirty="0">
                          <a:effectLst/>
                          <a:latin typeface="微軟正黑體" panose="020B0604030504040204" pitchFamily="34" charset="-120"/>
                          <a:ea typeface="微軟正黑體" panose="020B0604030504040204" pitchFamily="34" charset="-120"/>
                        </a:rPr>
                        <a:t>粗體文字</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bg2"/>
                    </a:solidFill>
                  </a:tcPr>
                </a:tc>
              </a:tr>
              <a:tr h="360040">
                <a:tc>
                  <a:txBody>
                    <a:bodyPr/>
                    <a:lstStyle/>
                    <a:p>
                      <a:pPr algn="just" eaLnBrk="0" hangingPunct="0">
                        <a:spcAft>
                          <a:spcPts val="0"/>
                        </a:spcAft>
                      </a:pPr>
                      <a:r>
                        <a:rPr lang="en-US" sz="2000" kern="100">
                          <a:effectLst/>
                          <a:latin typeface="微軟正黑體" panose="020B0604030504040204" pitchFamily="34" charset="-120"/>
                          <a:ea typeface="微軟正黑體" panose="020B0604030504040204" pitchFamily="34" charset="-120"/>
                        </a:rPr>
                        <a:t>FontItalic</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044875"/>
                    </a:solidFill>
                  </a:tcPr>
                </a:tc>
                <a:tc>
                  <a:txBody>
                    <a:bodyPr/>
                    <a:lstStyle/>
                    <a:p>
                      <a:pPr algn="just" eaLnBrk="0" hangingPunct="0">
                        <a:spcAft>
                          <a:spcPts val="0"/>
                        </a:spcAft>
                      </a:pPr>
                      <a:r>
                        <a:rPr lang="zh-TW" sz="2000" kern="100" dirty="0">
                          <a:effectLst/>
                          <a:latin typeface="微軟正黑體" panose="020B0604030504040204" pitchFamily="34" charset="-120"/>
                          <a:ea typeface="微軟正黑體" panose="020B0604030504040204" pitchFamily="34" charset="-120"/>
                        </a:rPr>
                        <a:t>斜體文字</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bg2"/>
                    </a:solidFill>
                  </a:tcPr>
                </a:tc>
              </a:tr>
              <a:tr h="360040">
                <a:tc>
                  <a:txBody>
                    <a:bodyPr/>
                    <a:lstStyle/>
                    <a:p>
                      <a:pPr algn="just" eaLnBrk="0" hangingPunct="0">
                        <a:spcAft>
                          <a:spcPts val="0"/>
                        </a:spcAft>
                      </a:pPr>
                      <a:r>
                        <a:rPr lang="en-US" sz="2000" kern="100" dirty="0" err="1">
                          <a:effectLst/>
                          <a:latin typeface="微軟正黑體" panose="020B0604030504040204" pitchFamily="34" charset="-120"/>
                          <a:ea typeface="微軟正黑體" panose="020B0604030504040204" pitchFamily="34" charset="-120"/>
                        </a:rPr>
                        <a:t>FontSize</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044875"/>
                    </a:solidFill>
                  </a:tcPr>
                </a:tc>
                <a:tc>
                  <a:txBody>
                    <a:bodyPr/>
                    <a:lstStyle/>
                    <a:p>
                      <a:pPr algn="just" eaLnBrk="0" hangingPunct="0">
                        <a:spcAft>
                          <a:spcPts val="0"/>
                        </a:spcAft>
                      </a:pPr>
                      <a:r>
                        <a:rPr lang="zh-TW" sz="2000" kern="100" dirty="0">
                          <a:effectLst/>
                          <a:latin typeface="微軟正黑體" panose="020B0604030504040204" pitchFamily="34" charset="-120"/>
                          <a:ea typeface="微軟正黑體" panose="020B0604030504040204" pitchFamily="34" charset="-120"/>
                        </a:rPr>
                        <a:t>標籤文字大小</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bg2"/>
                    </a:solidFill>
                  </a:tcPr>
                </a:tc>
              </a:tr>
              <a:tr h="360040">
                <a:tc>
                  <a:txBody>
                    <a:bodyPr/>
                    <a:lstStyle/>
                    <a:p>
                      <a:pPr algn="just" eaLnBrk="0" hangingPunct="0">
                        <a:spcAft>
                          <a:spcPts val="0"/>
                        </a:spcAft>
                      </a:pPr>
                      <a:r>
                        <a:rPr lang="en-US" sz="2000" kern="100">
                          <a:effectLst/>
                          <a:latin typeface="微軟正黑體" panose="020B0604030504040204" pitchFamily="34" charset="-120"/>
                          <a:ea typeface="微軟正黑體" panose="020B0604030504040204" pitchFamily="34" charset="-120"/>
                        </a:rPr>
                        <a:t>FontTypeface</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044875"/>
                    </a:solidFill>
                  </a:tcPr>
                </a:tc>
                <a:tc>
                  <a:txBody>
                    <a:bodyPr/>
                    <a:lstStyle/>
                    <a:p>
                      <a:pPr algn="just" eaLnBrk="0" hangingPunct="0">
                        <a:spcAft>
                          <a:spcPts val="0"/>
                        </a:spcAft>
                      </a:pPr>
                      <a:r>
                        <a:rPr lang="zh-TW" sz="2000" kern="100" dirty="0">
                          <a:effectLst/>
                          <a:latin typeface="微軟正黑體" panose="020B0604030504040204" pitchFamily="34" charset="-120"/>
                          <a:ea typeface="微軟正黑體" panose="020B0604030504040204" pitchFamily="34" charset="-120"/>
                        </a:rPr>
                        <a:t>標籤文字字體</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bg2"/>
                    </a:solidFill>
                  </a:tcPr>
                </a:tc>
              </a:tr>
              <a:tr h="360040">
                <a:tc>
                  <a:txBody>
                    <a:bodyPr/>
                    <a:lstStyle/>
                    <a:p>
                      <a:pPr algn="just" eaLnBrk="0" hangingPunct="0">
                        <a:spcAft>
                          <a:spcPts val="0"/>
                        </a:spcAft>
                      </a:pPr>
                      <a:r>
                        <a:rPr lang="en-US" sz="2000" kern="100">
                          <a:effectLst/>
                          <a:latin typeface="微軟正黑體" panose="020B0604030504040204" pitchFamily="34" charset="-120"/>
                          <a:ea typeface="微軟正黑體" panose="020B0604030504040204" pitchFamily="34" charset="-120"/>
                        </a:rPr>
                        <a:t>Text</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044875"/>
                    </a:solidFill>
                  </a:tcPr>
                </a:tc>
                <a:tc>
                  <a:txBody>
                    <a:bodyPr/>
                    <a:lstStyle/>
                    <a:p>
                      <a:pPr algn="just" eaLnBrk="0" hangingPunct="0">
                        <a:spcAft>
                          <a:spcPts val="0"/>
                        </a:spcAft>
                      </a:pPr>
                      <a:r>
                        <a:rPr lang="zh-TW" sz="2000" kern="100" dirty="0">
                          <a:effectLst/>
                          <a:latin typeface="微軟正黑體" panose="020B0604030504040204" pitchFamily="34" charset="-120"/>
                          <a:ea typeface="微軟正黑體" panose="020B0604030504040204" pitchFamily="34" charset="-120"/>
                        </a:rPr>
                        <a:t>標籤文字方塊的文字</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bg2"/>
                    </a:solidFill>
                  </a:tcPr>
                </a:tc>
              </a:tr>
              <a:tr h="360040">
                <a:tc>
                  <a:txBody>
                    <a:bodyPr/>
                    <a:lstStyle/>
                    <a:p>
                      <a:pPr algn="just" eaLnBrk="0" hangingPunct="0">
                        <a:spcAft>
                          <a:spcPts val="0"/>
                        </a:spcAft>
                      </a:pPr>
                      <a:r>
                        <a:rPr lang="en-US" sz="2000" kern="100">
                          <a:effectLst/>
                          <a:latin typeface="微軟正黑體" panose="020B0604030504040204" pitchFamily="34" charset="-120"/>
                          <a:ea typeface="微軟正黑體" panose="020B0604030504040204" pitchFamily="34" charset="-120"/>
                        </a:rPr>
                        <a:t>TextAlignment</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044875"/>
                    </a:solidFill>
                  </a:tcPr>
                </a:tc>
                <a:tc>
                  <a:txBody>
                    <a:bodyPr/>
                    <a:lstStyle/>
                    <a:p>
                      <a:pPr algn="just" eaLnBrk="0" hangingPunct="0">
                        <a:spcAft>
                          <a:spcPts val="0"/>
                        </a:spcAft>
                      </a:pPr>
                      <a:r>
                        <a:rPr lang="zh-TW" sz="2000" kern="100" dirty="0">
                          <a:effectLst/>
                          <a:latin typeface="微軟正黑體" panose="020B0604030504040204" pitchFamily="34" charset="-120"/>
                          <a:ea typeface="微軟正黑體" panose="020B0604030504040204" pitchFamily="34" charset="-120"/>
                        </a:rPr>
                        <a:t>標籤文字方塊內的文字對齊位置（靠左、置中、靠右）</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bg2"/>
                    </a:solidFill>
                  </a:tcPr>
                </a:tc>
              </a:tr>
              <a:tr h="360040">
                <a:tc>
                  <a:txBody>
                    <a:bodyPr/>
                    <a:lstStyle/>
                    <a:p>
                      <a:pPr algn="just" eaLnBrk="0" hangingPunct="0">
                        <a:spcAft>
                          <a:spcPts val="0"/>
                        </a:spcAft>
                      </a:pPr>
                      <a:r>
                        <a:rPr lang="en-US" sz="2000" kern="100">
                          <a:effectLst/>
                          <a:latin typeface="微軟正黑體" panose="020B0604030504040204" pitchFamily="34" charset="-120"/>
                          <a:ea typeface="微軟正黑體" panose="020B0604030504040204" pitchFamily="34" charset="-120"/>
                        </a:rPr>
                        <a:t>TextColor</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044875"/>
                    </a:solidFill>
                  </a:tcPr>
                </a:tc>
                <a:tc>
                  <a:txBody>
                    <a:bodyPr/>
                    <a:lstStyle/>
                    <a:p>
                      <a:pPr algn="just" eaLnBrk="0" hangingPunct="0">
                        <a:spcAft>
                          <a:spcPts val="0"/>
                        </a:spcAft>
                      </a:pPr>
                      <a:r>
                        <a:rPr lang="zh-TW" sz="2000" kern="100" dirty="0">
                          <a:effectLst/>
                          <a:latin typeface="微軟正黑體" panose="020B0604030504040204" pitchFamily="34" charset="-120"/>
                          <a:ea typeface="微軟正黑體" panose="020B0604030504040204" pitchFamily="34" charset="-120"/>
                        </a:rPr>
                        <a:t>標籤文字顏色</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bg2"/>
                    </a:solidFill>
                  </a:tcPr>
                </a:tc>
              </a:tr>
              <a:tr h="360040">
                <a:tc>
                  <a:txBody>
                    <a:bodyPr/>
                    <a:lstStyle/>
                    <a:p>
                      <a:pPr algn="just" eaLnBrk="0" hangingPunct="0">
                        <a:spcAft>
                          <a:spcPts val="0"/>
                        </a:spcAft>
                      </a:pPr>
                      <a:r>
                        <a:rPr lang="en-US" sz="2000" kern="100">
                          <a:effectLst/>
                          <a:latin typeface="微軟正黑體" panose="020B0604030504040204" pitchFamily="34" charset="-120"/>
                          <a:ea typeface="微軟正黑體" panose="020B0604030504040204" pitchFamily="34" charset="-120"/>
                        </a:rPr>
                        <a:t>Visible</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044875"/>
                    </a:solidFill>
                  </a:tcPr>
                </a:tc>
                <a:tc>
                  <a:txBody>
                    <a:bodyPr/>
                    <a:lstStyle/>
                    <a:p>
                      <a:pPr algn="just" eaLnBrk="0" hangingPunct="0">
                        <a:spcAft>
                          <a:spcPts val="0"/>
                        </a:spcAft>
                      </a:pPr>
                      <a:r>
                        <a:rPr lang="zh-TW" sz="2000" kern="100" dirty="0">
                          <a:effectLst/>
                          <a:latin typeface="微軟正黑體" panose="020B0604030504040204" pitchFamily="34" charset="-120"/>
                          <a:ea typeface="微軟正黑體" panose="020B0604030504040204" pitchFamily="34" charset="-120"/>
                        </a:rPr>
                        <a:t>是否顯示標籤文字方塊</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bg2"/>
                    </a:solidFill>
                  </a:tcPr>
                </a:tc>
              </a:tr>
              <a:tr h="360040">
                <a:tc>
                  <a:txBody>
                    <a:bodyPr/>
                    <a:lstStyle/>
                    <a:p>
                      <a:pPr algn="just" eaLnBrk="0" hangingPunct="0">
                        <a:spcAft>
                          <a:spcPts val="0"/>
                        </a:spcAft>
                      </a:pPr>
                      <a:r>
                        <a:rPr lang="en-US" sz="2000" kern="100">
                          <a:effectLst/>
                          <a:latin typeface="微軟正黑體" panose="020B0604030504040204" pitchFamily="34" charset="-120"/>
                          <a:ea typeface="微軟正黑體" panose="020B0604030504040204" pitchFamily="34" charset="-120"/>
                        </a:rPr>
                        <a:t>Width</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044875"/>
                    </a:solidFill>
                  </a:tcPr>
                </a:tc>
                <a:tc>
                  <a:txBody>
                    <a:bodyPr/>
                    <a:lstStyle/>
                    <a:p>
                      <a:pPr algn="just" eaLnBrk="0" hangingPunct="0">
                        <a:spcAft>
                          <a:spcPts val="0"/>
                        </a:spcAft>
                      </a:pPr>
                      <a:r>
                        <a:rPr lang="zh-TW" sz="2000" kern="100" dirty="0">
                          <a:effectLst/>
                          <a:latin typeface="微軟正黑體" panose="020B0604030504040204" pitchFamily="34" charset="-120"/>
                          <a:ea typeface="微軟正黑體" panose="020B0604030504040204" pitchFamily="34" charset="-120"/>
                        </a:rPr>
                        <a:t>標籤文字方塊的寬度</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bg2"/>
                    </a:solidFill>
                  </a:tcPr>
                </a:tc>
              </a:tr>
              <a:tr h="360040">
                <a:tc>
                  <a:txBody>
                    <a:bodyPr/>
                    <a:lstStyle/>
                    <a:p>
                      <a:pPr algn="just" eaLnBrk="0" hangingPunct="0">
                        <a:spcAft>
                          <a:spcPts val="0"/>
                        </a:spcAft>
                      </a:pPr>
                      <a:r>
                        <a:rPr lang="en-US" sz="2000" kern="100">
                          <a:effectLst/>
                          <a:latin typeface="微軟正黑體" panose="020B0604030504040204" pitchFamily="34" charset="-120"/>
                          <a:ea typeface="微軟正黑體" panose="020B0604030504040204" pitchFamily="34" charset="-120"/>
                        </a:rPr>
                        <a:t>Height</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044875"/>
                    </a:solidFill>
                  </a:tcPr>
                </a:tc>
                <a:tc>
                  <a:txBody>
                    <a:bodyPr/>
                    <a:lstStyle/>
                    <a:p>
                      <a:pPr algn="just" eaLnBrk="0" hangingPunct="0">
                        <a:spcAft>
                          <a:spcPts val="0"/>
                        </a:spcAft>
                      </a:pPr>
                      <a:r>
                        <a:rPr lang="zh-TW" sz="2000" kern="100" dirty="0">
                          <a:effectLst/>
                          <a:latin typeface="微軟正黑體" panose="020B0604030504040204" pitchFamily="34" charset="-120"/>
                          <a:ea typeface="微軟正黑體" panose="020B0604030504040204" pitchFamily="34" charset="-120"/>
                        </a:rPr>
                        <a:t>標籤文字方塊的高度</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bg2"/>
                    </a:solidFill>
                  </a:tcPr>
                </a:tc>
              </a:tr>
            </a:tbl>
          </a:graphicData>
        </a:graphic>
      </p:graphicFrame>
    </p:spTree>
    <p:extLst>
      <p:ext uri="{BB962C8B-B14F-4D97-AF65-F5344CB8AC3E}">
        <p14:creationId xmlns:p14="http://schemas.microsoft.com/office/powerpoint/2010/main" val="2020847570"/>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02"/>
            <a:ext cx="12190413" cy="373149"/>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3" name="矩形 2"/>
          <p:cNvSpPr/>
          <p:nvPr/>
        </p:nvSpPr>
        <p:spPr>
          <a:xfrm>
            <a:off x="11565021" y="6524548"/>
            <a:ext cx="625393"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4" name="矩形 3"/>
          <p:cNvSpPr/>
          <p:nvPr/>
        </p:nvSpPr>
        <p:spPr>
          <a:xfrm>
            <a:off x="1" y="6524548"/>
            <a:ext cx="10438041"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15547" y="6170613"/>
            <a:ext cx="740569"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直線接點 5"/>
          <p:cNvCxnSpPr/>
          <p:nvPr/>
        </p:nvCxnSpPr>
        <p:spPr>
          <a:xfrm>
            <a:off x="-191068" y="1144702"/>
            <a:ext cx="1534060" cy="0"/>
          </a:xfrm>
          <a:prstGeom prst="line">
            <a:avLst/>
          </a:prstGeom>
          <a:ln w="76200">
            <a:solidFill>
              <a:srgbClr val="044875"/>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118542" y="437475"/>
            <a:ext cx="4105419" cy="707886"/>
          </a:xfrm>
          <a:prstGeom prst="rect">
            <a:avLst/>
          </a:prstGeom>
        </p:spPr>
        <p:txBody>
          <a:bodyPr wrap="none">
            <a:spAutoFit/>
          </a:bodyPr>
          <a:lstStyle/>
          <a:p>
            <a:pPr algn="just" eaLnBrk="0" hangingPunct="0">
              <a:spcAft>
                <a:spcPts val="0"/>
              </a:spcAft>
            </a:pPr>
            <a:r>
              <a:rPr lang="zh-TW" altLang="zh-TW" sz="4000" b="1" kern="100" dirty="0">
                <a:latin typeface="微軟正黑體" panose="020B0604030504040204" pitchFamily="34" charset="-120"/>
                <a:ea typeface="微軟正黑體" panose="020B0604030504040204" pitchFamily="34" charset="-120"/>
              </a:rPr>
              <a:t>按</a:t>
            </a:r>
            <a:r>
              <a:rPr lang="zh-TW" altLang="zh-TW" sz="3200" b="1" kern="100" dirty="0">
                <a:latin typeface="微軟正黑體" panose="020B0604030504040204" pitchFamily="34" charset="-120"/>
                <a:ea typeface="微軟正黑體" panose="020B0604030504040204" pitchFamily="34" charset="-120"/>
              </a:rPr>
              <a:t>鈕元件（</a:t>
            </a:r>
            <a:r>
              <a:rPr lang="en-US" altLang="zh-TW" sz="3200" b="1" kern="100" dirty="0">
                <a:latin typeface="微軟正黑體" panose="020B0604030504040204" pitchFamily="34" charset="-120"/>
                <a:ea typeface="微軟正黑體" panose="020B0604030504040204" pitchFamily="34" charset="-120"/>
              </a:rPr>
              <a:t>Button</a:t>
            </a:r>
            <a:r>
              <a:rPr lang="zh-TW" altLang="zh-TW" sz="3200" b="1" kern="100" dirty="0">
                <a:latin typeface="微軟正黑體" panose="020B0604030504040204" pitchFamily="34" charset="-120"/>
                <a:ea typeface="微軟正黑體" panose="020B0604030504040204" pitchFamily="34" charset="-120"/>
              </a:rPr>
              <a:t>）</a:t>
            </a:r>
            <a:endParaRPr lang="zh-TW" altLang="zh-TW" sz="4000" b="1" kern="100" dirty="0">
              <a:effectLst/>
              <a:latin typeface="微軟正黑體" panose="020B0604030504040204" pitchFamily="34" charset="-120"/>
              <a:ea typeface="微軟正黑體" panose="020B0604030504040204" pitchFamily="34" charset="-120"/>
            </a:endParaRPr>
          </a:p>
        </p:txBody>
      </p:sp>
      <p:sp>
        <p:nvSpPr>
          <p:cNvPr id="17" name="矩形 16"/>
          <p:cNvSpPr/>
          <p:nvPr/>
        </p:nvSpPr>
        <p:spPr>
          <a:xfrm>
            <a:off x="647970" y="1413570"/>
            <a:ext cx="10271772" cy="400110"/>
          </a:xfrm>
          <a:prstGeom prst="rect">
            <a:avLst/>
          </a:prstGeom>
        </p:spPr>
        <p:txBody>
          <a:bodyPr wrap="square">
            <a:spAutoFit/>
          </a:bodyPr>
          <a:lstStyle/>
          <a:p>
            <a:pPr indent="457200" algn="just" eaLnBrk="0" hangingPunct="0">
              <a:spcAft>
                <a:spcPts val="0"/>
              </a:spcAft>
            </a:pP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按鈕元件的主要功能是藉由使用者觸發事件（</a:t>
            </a: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Event</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），以進行程式的運作。</a:t>
            </a:r>
            <a:endParaRPr lang="zh-TW" altLang="zh-TW"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pic>
        <p:nvPicPr>
          <p:cNvPr id="18" name="圖片 1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0750" y="2081889"/>
            <a:ext cx="7118632" cy="3323358"/>
          </a:xfrm>
          <a:prstGeom prst="rect">
            <a:avLst/>
          </a:prstGeom>
          <a:noFill/>
          <a:ln>
            <a:noFill/>
          </a:ln>
        </p:spPr>
      </p:pic>
      <p:sp>
        <p:nvSpPr>
          <p:cNvPr id="13" name="矩形 12"/>
          <p:cNvSpPr/>
          <p:nvPr/>
        </p:nvSpPr>
        <p:spPr>
          <a:xfrm>
            <a:off x="2085974" y="2562225"/>
            <a:ext cx="1416943" cy="2095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4" name="直線單箭頭接點 13"/>
          <p:cNvCxnSpPr>
            <a:stCxn id="13" idx="3"/>
          </p:cNvCxnSpPr>
          <p:nvPr/>
        </p:nvCxnSpPr>
        <p:spPr>
          <a:xfrm>
            <a:off x="3502917" y="2667000"/>
            <a:ext cx="259458" cy="85725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6886119"/>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02"/>
            <a:ext cx="12190413" cy="373149"/>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3" name="矩形 2"/>
          <p:cNvSpPr/>
          <p:nvPr/>
        </p:nvSpPr>
        <p:spPr>
          <a:xfrm>
            <a:off x="11565021" y="6524548"/>
            <a:ext cx="625393"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4" name="矩形 3"/>
          <p:cNvSpPr/>
          <p:nvPr/>
        </p:nvSpPr>
        <p:spPr>
          <a:xfrm>
            <a:off x="1" y="6524548"/>
            <a:ext cx="10438041"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15547" y="6170613"/>
            <a:ext cx="740569"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直線接點 5"/>
          <p:cNvCxnSpPr/>
          <p:nvPr/>
        </p:nvCxnSpPr>
        <p:spPr>
          <a:xfrm>
            <a:off x="-191068" y="1144702"/>
            <a:ext cx="1534060" cy="0"/>
          </a:xfrm>
          <a:prstGeom prst="line">
            <a:avLst/>
          </a:prstGeom>
          <a:ln w="76200">
            <a:solidFill>
              <a:srgbClr val="044875"/>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118542" y="437475"/>
            <a:ext cx="4105419" cy="707886"/>
          </a:xfrm>
          <a:prstGeom prst="rect">
            <a:avLst/>
          </a:prstGeom>
        </p:spPr>
        <p:txBody>
          <a:bodyPr wrap="none">
            <a:spAutoFit/>
          </a:bodyPr>
          <a:lstStyle/>
          <a:p>
            <a:pPr algn="just" eaLnBrk="0" hangingPunct="0">
              <a:spcAft>
                <a:spcPts val="0"/>
              </a:spcAft>
            </a:pPr>
            <a:r>
              <a:rPr lang="zh-TW" altLang="zh-TW" sz="4000" b="1" kern="100" dirty="0">
                <a:latin typeface="微軟正黑體" panose="020B0604030504040204" pitchFamily="34" charset="-120"/>
                <a:ea typeface="微軟正黑體" panose="020B0604030504040204" pitchFamily="34" charset="-120"/>
              </a:rPr>
              <a:t>按</a:t>
            </a:r>
            <a:r>
              <a:rPr lang="zh-TW" altLang="zh-TW" sz="3200" b="1" kern="100" dirty="0">
                <a:latin typeface="微軟正黑體" panose="020B0604030504040204" pitchFamily="34" charset="-120"/>
                <a:ea typeface="微軟正黑體" panose="020B0604030504040204" pitchFamily="34" charset="-120"/>
              </a:rPr>
              <a:t>鈕元件（</a:t>
            </a:r>
            <a:r>
              <a:rPr lang="en-US" altLang="zh-TW" sz="3200" b="1" kern="100" dirty="0">
                <a:latin typeface="微軟正黑體" panose="020B0604030504040204" pitchFamily="34" charset="-120"/>
                <a:ea typeface="微軟正黑體" panose="020B0604030504040204" pitchFamily="34" charset="-120"/>
              </a:rPr>
              <a:t>Button</a:t>
            </a:r>
            <a:r>
              <a:rPr lang="zh-TW" altLang="zh-TW" sz="3200" b="1" kern="100" dirty="0">
                <a:latin typeface="微軟正黑體" panose="020B0604030504040204" pitchFamily="34" charset="-120"/>
                <a:ea typeface="微軟正黑體" panose="020B0604030504040204" pitchFamily="34" charset="-120"/>
              </a:rPr>
              <a:t>）</a:t>
            </a:r>
            <a:endParaRPr lang="zh-TW" altLang="zh-TW" sz="4000" b="1" kern="100" dirty="0">
              <a:effectLst/>
              <a:latin typeface="微軟正黑體" panose="020B0604030504040204" pitchFamily="34" charset="-120"/>
              <a:ea typeface="微軟正黑體" panose="020B0604030504040204" pitchFamily="34" charset="-120"/>
            </a:endParaRPr>
          </a:p>
        </p:txBody>
      </p:sp>
      <p:sp>
        <p:nvSpPr>
          <p:cNvPr id="7" name="矩形 6"/>
          <p:cNvSpPr/>
          <p:nvPr/>
        </p:nvSpPr>
        <p:spPr>
          <a:xfrm>
            <a:off x="1054646" y="1301492"/>
            <a:ext cx="3563283" cy="400110"/>
          </a:xfrm>
          <a:prstGeom prst="rect">
            <a:avLst/>
          </a:prstGeom>
        </p:spPr>
        <p:txBody>
          <a:bodyPr wrap="none">
            <a:spAutoFit/>
          </a:bodyPr>
          <a:lstStyle/>
          <a:p>
            <a:pPr algn="just" eaLnBrk="0" hangingPunct="0">
              <a:spcAft>
                <a:spcPts val="0"/>
              </a:spcAft>
            </a:pPr>
            <a:r>
              <a:rPr lang="en-US" altLang="zh-TW" b="1" kern="100" dirty="0">
                <a:latin typeface="微軟正黑體" panose="020B0604030504040204" pitchFamily="34" charset="-120"/>
                <a:ea typeface="微軟正黑體" panose="020B0604030504040204" pitchFamily="34" charset="-120"/>
                <a:cs typeface="Times New Roman" panose="02020603050405020304" pitchFamily="18" charset="0"/>
              </a:rPr>
              <a:t>Button</a:t>
            </a:r>
            <a:r>
              <a:rPr lang="zh-TW" altLang="zh-TW" b="1" kern="100" dirty="0">
                <a:latin typeface="微軟正黑體" panose="020B0604030504040204" pitchFamily="34" charset="-120"/>
                <a:ea typeface="微軟正黑體" panose="020B0604030504040204" pitchFamily="34" charset="-120"/>
                <a:cs typeface="Times New Roman" panose="02020603050405020304" pitchFamily="18" charset="0"/>
              </a:rPr>
              <a:t>元件的常見屬性說明：</a:t>
            </a:r>
            <a:endParaRPr lang="zh-TW" altLang="zh-TW"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3937651434"/>
              </p:ext>
            </p:extLst>
          </p:nvPr>
        </p:nvGraphicFramePr>
        <p:xfrm>
          <a:off x="550590" y="1989634"/>
          <a:ext cx="4608512" cy="2880320"/>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2448272"/>
                <a:gridCol w="2160240"/>
              </a:tblGrid>
              <a:tr h="220525">
                <a:tc>
                  <a:txBody>
                    <a:bodyPr/>
                    <a:lstStyle/>
                    <a:p>
                      <a:pPr algn="just" eaLnBrk="0" hangingPunct="0">
                        <a:spcAft>
                          <a:spcPts val="0"/>
                        </a:spcAft>
                      </a:pPr>
                      <a:r>
                        <a:rPr lang="zh-TW" sz="2000" kern="100" dirty="0">
                          <a:effectLst/>
                          <a:latin typeface="微軟正黑體" panose="020B0604030504040204" pitchFamily="34" charset="-120"/>
                          <a:ea typeface="微軟正黑體" panose="020B0604030504040204" pitchFamily="34" charset="-120"/>
                        </a:rPr>
                        <a:t>屬性名稱</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044875"/>
                    </a:solidFill>
                  </a:tcPr>
                </a:tc>
                <a:tc>
                  <a:txBody>
                    <a:bodyPr/>
                    <a:lstStyle/>
                    <a:p>
                      <a:pPr algn="just" eaLnBrk="0" hangingPunct="0">
                        <a:spcAft>
                          <a:spcPts val="0"/>
                        </a:spcAft>
                      </a:pPr>
                      <a:r>
                        <a:rPr lang="zh-TW" sz="2000" kern="100" dirty="0">
                          <a:effectLst/>
                          <a:latin typeface="微軟正黑體" panose="020B0604030504040204" pitchFamily="34" charset="-120"/>
                          <a:ea typeface="微軟正黑體" panose="020B0604030504040204" pitchFamily="34" charset="-120"/>
                        </a:rPr>
                        <a:t>屬性說明</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044875"/>
                    </a:solidFill>
                  </a:tcPr>
                </a:tc>
              </a:tr>
              <a:tr h="415280">
                <a:tc>
                  <a:txBody>
                    <a:bodyPr/>
                    <a:lstStyle/>
                    <a:p>
                      <a:pPr algn="just" eaLnBrk="0" hangingPunct="0">
                        <a:spcAft>
                          <a:spcPts val="0"/>
                        </a:spcAft>
                      </a:pPr>
                      <a:r>
                        <a:rPr lang="en-US" sz="2000" kern="100">
                          <a:effectLst/>
                          <a:latin typeface="微軟正黑體" panose="020B0604030504040204" pitchFamily="34" charset="-120"/>
                          <a:ea typeface="微軟正黑體" panose="020B0604030504040204" pitchFamily="34" charset="-120"/>
                        </a:rPr>
                        <a:t>BackgroundColor</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044875"/>
                    </a:solidFill>
                  </a:tcPr>
                </a:tc>
                <a:tc>
                  <a:txBody>
                    <a:bodyPr/>
                    <a:lstStyle/>
                    <a:p>
                      <a:pPr algn="just" eaLnBrk="0" hangingPunct="0">
                        <a:spcAft>
                          <a:spcPts val="0"/>
                        </a:spcAft>
                      </a:pPr>
                      <a:r>
                        <a:rPr lang="zh-TW" sz="2000" kern="100" dirty="0">
                          <a:effectLst/>
                          <a:latin typeface="微軟正黑體" panose="020B0604030504040204" pitchFamily="34" charset="-120"/>
                          <a:ea typeface="微軟正黑體" panose="020B0604030504040204" pitchFamily="34" charset="-120"/>
                        </a:rPr>
                        <a:t>按鈕背景顏色</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bg2"/>
                    </a:solidFill>
                  </a:tcPr>
                </a:tc>
              </a:tr>
              <a:tr h="360040">
                <a:tc>
                  <a:txBody>
                    <a:bodyPr/>
                    <a:lstStyle/>
                    <a:p>
                      <a:pPr algn="just" eaLnBrk="0" hangingPunct="0">
                        <a:spcAft>
                          <a:spcPts val="0"/>
                        </a:spcAft>
                      </a:pPr>
                      <a:r>
                        <a:rPr lang="en-US" sz="2000" kern="100">
                          <a:effectLst/>
                          <a:latin typeface="微軟正黑體" panose="020B0604030504040204" pitchFamily="34" charset="-120"/>
                          <a:ea typeface="微軟正黑體" panose="020B0604030504040204" pitchFamily="34" charset="-120"/>
                        </a:rPr>
                        <a:t>Enabled</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044875"/>
                    </a:solidFill>
                  </a:tcPr>
                </a:tc>
                <a:tc>
                  <a:txBody>
                    <a:bodyPr/>
                    <a:lstStyle/>
                    <a:p>
                      <a:pPr algn="just" eaLnBrk="0" hangingPunct="0">
                        <a:spcAft>
                          <a:spcPts val="0"/>
                        </a:spcAft>
                      </a:pPr>
                      <a:r>
                        <a:rPr lang="zh-TW" sz="2000" kern="100" dirty="0">
                          <a:effectLst/>
                          <a:latin typeface="微軟正黑體" panose="020B0604030504040204" pitchFamily="34" charset="-120"/>
                          <a:ea typeface="微軟正黑體" panose="020B0604030504040204" pitchFamily="34" charset="-120"/>
                        </a:rPr>
                        <a:t>是否使用按鈕</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bg2"/>
                    </a:solidFill>
                  </a:tcPr>
                </a:tc>
              </a:tr>
              <a:tr h="360040">
                <a:tc>
                  <a:txBody>
                    <a:bodyPr/>
                    <a:lstStyle/>
                    <a:p>
                      <a:pPr algn="just" eaLnBrk="0" hangingPunct="0">
                        <a:spcAft>
                          <a:spcPts val="0"/>
                        </a:spcAft>
                      </a:pPr>
                      <a:r>
                        <a:rPr lang="en-US" sz="2000" kern="100">
                          <a:effectLst/>
                          <a:latin typeface="微軟正黑體" panose="020B0604030504040204" pitchFamily="34" charset="-120"/>
                          <a:ea typeface="微軟正黑體" panose="020B0604030504040204" pitchFamily="34" charset="-120"/>
                        </a:rPr>
                        <a:t>FontBold</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044875"/>
                    </a:solidFill>
                  </a:tcPr>
                </a:tc>
                <a:tc>
                  <a:txBody>
                    <a:bodyPr/>
                    <a:lstStyle/>
                    <a:p>
                      <a:pPr algn="just" eaLnBrk="0" hangingPunct="0">
                        <a:spcAft>
                          <a:spcPts val="0"/>
                        </a:spcAft>
                      </a:pPr>
                      <a:r>
                        <a:rPr lang="zh-TW" sz="2000" kern="100" dirty="0">
                          <a:effectLst/>
                          <a:latin typeface="微軟正黑體" panose="020B0604030504040204" pitchFamily="34" charset="-120"/>
                          <a:ea typeface="微軟正黑體" panose="020B0604030504040204" pitchFamily="34" charset="-120"/>
                        </a:rPr>
                        <a:t>粗體文字</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bg2"/>
                    </a:solidFill>
                  </a:tcPr>
                </a:tc>
              </a:tr>
              <a:tr h="360040">
                <a:tc>
                  <a:txBody>
                    <a:bodyPr/>
                    <a:lstStyle/>
                    <a:p>
                      <a:pPr algn="just" eaLnBrk="0" hangingPunct="0">
                        <a:spcAft>
                          <a:spcPts val="0"/>
                        </a:spcAft>
                      </a:pPr>
                      <a:r>
                        <a:rPr lang="en-US" sz="2000" kern="100">
                          <a:effectLst/>
                          <a:latin typeface="微軟正黑體" panose="020B0604030504040204" pitchFamily="34" charset="-120"/>
                          <a:ea typeface="微軟正黑體" panose="020B0604030504040204" pitchFamily="34" charset="-120"/>
                        </a:rPr>
                        <a:t>FontItalic</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044875"/>
                    </a:solidFill>
                  </a:tcPr>
                </a:tc>
                <a:tc>
                  <a:txBody>
                    <a:bodyPr/>
                    <a:lstStyle/>
                    <a:p>
                      <a:pPr algn="just" eaLnBrk="0" hangingPunct="0">
                        <a:spcAft>
                          <a:spcPts val="0"/>
                        </a:spcAft>
                      </a:pPr>
                      <a:r>
                        <a:rPr lang="zh-TW" sz="2000" kern="100" dirty="0">
                          <a:effectLst/>
                          <a:latin typeface="微軟正黑體" panose="020B0604030504040204" pitchFamily="34" charset="-120"/>
                          <a:ea typeface="微軟正黑體" panose="020B0604030504040204" pitchFamily="34" charset="-120"/>
                        </a:rPr>
                        <a:t>斜體文字</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bg2"/>
                    </a:solidFill>
                  </a:tcPr>
                </a:tc>
              </a:tr>
              <a:tr h="360040">
                <a:tc>
                  <a:txBody>
                    <a:bodyPr/>
                    <a:lstStyle/>
                    <a:p>
                      <a:pPr algn="just" eaLnBrk="0" hangingPunct="0">
                        <a:spcAft>
                          <a:spcPts val="0"/>
                        </a:spcAft>
                      </a:pPr>
                      <a:r>
                        <a:rPr lang="en-US" sz="2000" kern="100">
                          <a:effectLst/>
                          <a:latin typeface="微軟正黑體" panose="020B0604030504040204" pitchFamily="34" charset="-120"/>
                          <a:ea typeface="微軟正黑體" panose="020B0604030504040204" pitchFamily="34" charset="-120"/>
                        </a:rPr>
                        <a:t>FontSize</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044875"/>
                    </a:solidFill>
                  </a:tcPr>
                </a:tc>
                <a:tc>
                  <a:txBody>
                    <a:bodyPr/>
                    <a:lstStyle/>
                    <a:p>
                      <a:pPr algn="just" eaLnBrk="0" hangingPunct="0">
                        <a:spcAft>
                          <a:spcPts val="0"/>
                        </a:spcAft>
                      </a:pPr>
                      <a:r>
                        <a:rPr lang="zh-TW" sz="2000" kern="100" dirty="0">
                          <a:effectLst/>
                          <a:latin typeface="微軟正黑體" panose="020B0604030504040204" pitchFamily="34" charset="-120"/>
                          <a:ea typeface="微軟正黑體" panose="020B0604030504040204" pitchFamily="34" charset="-120"/>
                        </a:rPr>
                        <a:t>文字大小</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bg2"/>
                    </a:solidFill>
                  </a:tcPr>
                </a:tc>
              </a:tr>
              <a:tr h="360040">
                <a:tc>
                  <a:txBody>
                    <a:bodyPr/>
                    <a:lstStyle/>
                    <a:p>
                      <a:pPr algn="just" eaLnBrk="0" hangingPunct="0">
                        <a:spcAft>
                          <a:spcPts val="0"/>
                        </a:spcAft>
                      </a:pPr>
                      <a:r>
                        <a:rPr lang="en-US" sz="2000" kern="100">
                          <a:effectLst/>
                          <a:latin typeface="微軟正黑體" panose="020B0604030504040204" pitchFamily="34" charset="-120"/>
                          <a:ea typeface="微軟正黑體" panose="020B0604030504040204" pitchFamily="34" charset="-120"/>
                        </a:rPr>
                        <a:t>FontTypeface</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044875"/>
                    </a:solidFill>
                  </a:tcPr>
                </a:tc>
                <a:tc>
                  <a:txBody>
                    <a:bodyPr/>
                    <a:lstStyle/>
                    <a:p>
                      <a:pPr algn="just" eaLnBrk="0" hangingPunct="0">
                        <a:spcAft>
                          <a:spcPts val="0"/>
                        </a:spcAft>
                      </a:pPr>
                      <a:r>
                        <a:rPr lang="zh-TW" sz="2000" kern="100" dirty="0">
                          <a:effectLst/>
                          <a:latin typeface="微軟正黑體" panose="020B0604030504040204" pitchFamily="34" charset="-120"/>
                          <a:ea typeface="微軟正黑體" panose="020B0604030504040204" pitchFamily="34" charset="-120"/>
                        </a:rPr>
                        <a:t>文字字體</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bg2"/>
                    </a:solidFill>
                  </a:tcPr>
                </a:tc>
              </a:tr>
              <a:tr h="360040">
                <a:tc>
                  <a:txBody>
                    <a:bodyPr/>
                    <a:lstStyle/>
                    <a:p>
                      <a:pPr algn="just" eaLnBrk="0" hangingPunct="0">
                        <a:spcAft>
                          <a:spcPts val="0"/>
                        </a:spcAft>
                      </a:pPr>
                      <a:r>
                        <a:rPr lang="en-US" sz="2000" kern="100">
                          <a:effectLst/>
                          <a:latin typeface="微軟正黑體" panose="020B0604030504040204" pitchFamily="34" charset="-120"/>
                          <a:ea typeface="微軟正黑體" panose="020B0604030504040204" pitchFamily="34" charset="-120"/>
                        </a:rPr>
                        <a:t>Image</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044875"/>
                    </a:solidFill>
                  </a:tcPr>
                </a:tc>
                <a:tc>
                  <a:txBody>
                    <a:bodyPr/>
                    <a:lstStyle/>
                    <a:p>
                      <a:pPr algn="just" eaLnBrk="0" hangingPunct="0">
                        <a:spcAft>
                          <a:spcPts val="0"/>
                        </a:spcAft>
                      </a:pPr>
                      <a:r>
                        <a:rPr lang="zh-TW" sz="2000" kern="100" dirty="0">
                          <a:effectLst/>
                          <a:latin typeface="微軟正黑體" panose="020B0604030504040204" pitchFamily="34" charset="-120"/>
                          <a:ea typeface="微軟正黑體" panose="020B0604030504040204" pitchFamily="34" charset="-120"/>
                        </a:rPr>
                        <a:t>圖片按鈕</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bg2"/>
                    </a:solidFill>
                  </a:tcPr>
                </a:tc>
              </a:tr>
            </a:tbl>
          </a:graphicData>
        </a:graphic>
      </p:graphicFrame>
      <p:graphicFrame>
        <p:nvGraphicFramePr>
          <p:cNvPr id="15" name="表格 14"/>
          <p:cNvGraphicFramePr>
            <a:graphicFrameLocks noGrp="1"/>
          </p:cNvGraphicFramePr>
          <p:nvPr>
            <p:extLst>
              <p:ext uri="{D42A27DB-BD31-4B8C-83A1-F6EECF244321}">
                <p14:modId xmlns:p14="http://schemas.microsoft.com/office/powerpoint/2010/main" val="3120139226"/>
              </p:ext>
            </p:extLst>
          </p:nvPr>
        </p:nvGraphicFramePr>
        <p:xfrm>
          <a:off x="5591150" y="1989634"/>
          <a:ext cx="6120680" cy="3888432"/>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2016224"/>
                <a:gridCol w="4104456"/>
              </a:tblGrid>
              <a:tr h="220525">
                <a:tc>
                  <a:txBody>
                    <a:bodyPr/>
                    <a:lstStyle/>
                    <a:p>
                      <a:pPr algn="just" eaLnBrk="0" hangingPunct="0">
                        <a:spcAft>
                          <a:spcPts val="0"/>
                        </a:spcAft>
                      </a:pPr>
                      <a:r>
                        <a:rPr lang="zh-TW" sz="2000" kern="100" dirty="0">
                          <a:effectLst/>
                          <a:latin typeface="微軟正黑體" panose="020B0604030504040204" pitchFamily="34" charset="-120"/>
                          <a:ea typeface="微軟正黑體" panose="020B0604030504040204" pitchFamily="34" charset="-120"/>
                        </a:rPr>
                        <a:t>屬性名稱</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044875"/>
                    </a:solidFill>
                  </a:tcPr>
                </a:tc>
                <a:tc>
                  <a:txBody>
                    <a:bodyPr/>
                    <a:lstStyle/>
                    <a:p>
                      <a:pPr algn="just" eaLnBrk="0" hangingPunct="0">
                        <a:spcAft>
                          <a:spcPts val="0"/>
                        </a:spcAft>
                      </a:pPr>
                      <a:r>
                        <a:rPr lang="zh-TW" sz="2000" kern="100" dirty="0">
                          <a:effectLst/>
                          <a:latin typeface="微軟正黑體" panose="020B0604030504040204" pitchFamily="34" charset="-120"/>
                          <a:ea typeface="微軟正黑體" panose="020B0604030504040204" pitchFamily="34" charset="-120"/>
                        </a:rPr>
                        <a:t>屬性說明</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044875"/>
                    </a:solidFill>
                  </a:tcPr>
                </a:tc>
              </a:tr>
              <a:tr h="220525">
                <a:tc>
                  <a:txBody>
                    <a:bodyPr/>
                    <a:lstStyle/>
                    <a:p>
                      <a:pPr algn="just" eaLnBrk="0" hangingPunct="0">
                        <a:spcAft>
                          <a:spcPts val="0"/>
                        </a:spcAft>
                      </a:pPr>
                      <a:r>
                        <a:rPr lang="en-US" sz="2000" kern="100" dirty="0">
                          <a:effectLst/>
                          <a:latin typeface="微軟正黑體" panose="020B0604030504040204" pitchFamily="34" charset="-120"/>
                          <a:ea typeface="微軟正黑體" panose="020B0604030504040204" pitchFamily="34" charset="-120"/>
                        </a:rPr>
                        <a:t>Shape</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044875"/>
                    </a:solidFill>
                  </a:tcPr>
                </a:tc>
                <a:tc>
                  <a:txBody>
                    <a:bodyPr/>
                    <a:lstStyle/>
                    <a:p>
                      <a:pPr algn="just" eaLnBrk="0" hangingPunct="0">
                        <a:spcAft>
                          <a:spcPts val="0"/>
                        </a:spcAft>
                      </a:pPr>
                      <a:r>
                        <a:rPr lang="zh-TW" sz="2000" kern="100" dirty="0">
                          <a:effectLst/>
                          <a:latin typeface="微軟正黑體" panose="020B0604030504040204" pitchFamily="34" charset="-120"/>
                          <a:ea typeface="微軟正黑體" panose="020B0604030504040204" pitchFamily="34" charset="-120"/>
                        </a:rPr>
                        <a:t>按鈕形狀（預設為矩形，可改為圓形、橢圓形）</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bg2"/>
                    </a:solidFill>
                  </a:tcPr>
                </a:tc>
              </a:tr>
              <a:tr h="220525">
                <a:tc>
                  <a:txBody>
                    <a:bodyPr/>
                    <a:lstStyle/>
                    <a:p>
                      <a:pPr algn="just" eaLnBrk="0" hangingPunct="0">
                        <a:spcAft>
                          <a:spcPts val="0"/>
                        </a:spcAft>
                      </a:pPr>
                      <a:r>
                        <a:rPr lang="en-US" sz="2000" kern="100">
                          <a:effectLst/>
                          <a:latin typeface="微軟正黑體" panose="020B0604030504040204" pitchFamily="34" charset="-120"/>
                          <a:ea typeface="微軟正黑體" panose="020B0604030504040204" pitchFamily="34" charset="-120"/>
                        </a:rPr>
                        <a:t>ShowFeedback</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044875"/>
                    </a:solidFill>
                  </a:tcPr>
                </a:tc>
                <a:tc>
                  <a:txBody>
                    <a:bodyPr/>
                    <a:lstStyle/>
                    <a:p>
                      <a:pPr algn="just" eaLnBrk="0" hangingPunct="0">
                        <a:spcAft>
                          <a:spcPts val="0"/>
                        </a:spcAft>
                      </a:pPr>
                      <a:r>
                        <a:rPr lang="zh-TW" sz="2000" kern="100" dirty="0">
                          <a:effectLst/>
                          <a:latin typeface="微軟正黑體" panose="020B0604030504040204" pitchFamily="34" charset="-120"/>
                          <a:ea typeface="微軟正黑體" panose="020B0604030504040204" pitchFamily="34" charset="-120"/>
                        </a:rPr>
                        <a:t>當使用圖片按鈕時，按下按鈕是否有回饋反應</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bg2"/>
                    </a:solidFill>
                  </a:tcPr>
                </a:tc>
              </a:tr>
              <a:tr h="348208">
                <a:tc>
                  <a:txBody>
                    <a:bodyPr/>
                    <a:lstStyle/>
                    <a:p>
                      <a:pPr algn="just" eaLnBrk="0" hangingPunct="0">
                        <a:spcAft>
                          <a:spcPts val="0"/>
                        </a:spcAft>
                      </a:pPr>
                      <a:r>
                        <a:rPr lang="en-US" sz="2000" kern="100">
                          <a:effectLst/>
                          <a:latin typeface="微軟正黑體" panose="020B0604030504040204" pitchFamily="34" charset="-120"/>
                          <a:ea typeface="微軟正黑體" panose="020B0604030504040204" pitchFamily="34" charset="-120"/>
                        </a:rPr>
                        <a:t>Text</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044875"/>
                    </a:solidFill>
                  </a:tcPr>
                </a:tc>
                <a:tc>
                  <a:txBody>
                    <a:bodyPr/>
                    <a:lstStyle/>
                    <a:p>
                      <a:pPr algn="just" eaLnBrk="0" hangingPunct="0">
                        <a:spcAft>
                          <a:spcPts val="0"/>
                        </a:spcAft>
                      </a:pPr>
                      <a:r>
                        <a:rPr lang="zh-TW" sz="2000" kern="100" dirty="0">
                          <a:effectLst/>
                          <a:latin typeface="微軟正黑體" panose="020B0604030504040204" pitchFamily="34" charset="-120"/>
                          <a:ea typeface="微軟正黑體" panose="020B0604030504040204" pitchFamily="34" charset="-120"/>
                        </a:rPr>
                        <a:t>按鈕的文字</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bg2"/>
                    </a:solidFill>
                  </a:tcPr>
                </a:tc>
              </a:tr>
              <a:tr h="220525">
                <a:tc>
                  <a:txBody>
                    <a:bodyPr/>
                    <a:lstStyle/>
                    <a:p>
                      <a:pPr algn="just" eaLnBrk="0" hangingPunct="0">
                        <a:spcAft>
                          <a:spcPts val="0"/>
                        </a:spcAft>
                      </a:pPr>
                      <a:r>
                        <a:rPr lang="en-US" sz="2000" kern="100">
                          <a:effectLst/>
                          <a:latin typeface="微軟正黑體" panose="020B0604030504040204" pitchFamily="34" charset="-120"/>
                          <a:ea typeface="微軟正黑體" panose="020B0604030504040204" pitchFamily="34" charset="-120"/>
                        </a:rPr>
                        <a:t>TextAlignment</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044875"/>
                    </a:solidFill>
                  </a:tcPr>
                </a:tc>
                <a:tc>
                  <a:txBody>
                    <a:bodyPr/>
                    <a:lstStyle/>
                    <a:p>
                      <a:pPr algn="just" eaLnBrk="0" hangingPunct="0">
                        <a:spcAft>
                          <a:spcPts val="0"/>
                        </a:spcAft>
                      </a:pPr>
                      <a:r>
                        <a:rPr lang="zh-TW" sz="2000" kern="100" dirty="0">
                          <a:effectLst/>
                          <a:latin typeface="微軟正黑體" panose="020B0604030504040204" pitchFamily="34" charset="-120"/>
                          <a:ea typeface="微軟正黑體" panose="020B0604030504040204" pitchFamily="34" charset="-120"/>
                        </a:rPr>
                        <a:t>按鈕的文字對齊位置（靠左、置中、靠右）</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bg2"/>
                    </a:solidFill>
                  </a:tcPr>
                </a:tc>
              </a:tr>
              <a:tr h="326504">
                <a:tc>
                  <a:txBody>
                    <a:bodyPr/>
                    <a:lstStyle/>
                    <a:p>
                      <a:pPr algn="just" eaLnBrk="0" hangingPunct="0">
                        <a:spcAft>
                          <a:spcPts val="0"/>
                        </a:spcAft>
                      </a:pPr>
                      <a:r>
                        <a:rPr lang="en-US" sz="2000" kern="100">
                          <a:effectLst/>
                          <a:latin typeface="微軟正黑體" panose="020B0604030504040204" pitchFamily="34" charset="-120"/>
                          <a:ea typeface="微軟正黑體" panose="020B0604030504040204" pitchFamily="34" charset="-120"/>
                        </a:rPr>
                        <a:t>TextColor</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044875"/>
                    </a:solidFill>
                  </a:tcPr>
                </a:tc>
                <a:tc>
                  <a:txBody>
                    <a:bodyPr/>
                    <a:lstStyle/>
                    <a:p>
                      <a:pPr algn="just" eaLnBrk="0" hangingPunct="0">
                        <a:spcAft>
                          <a:spcPts val="0"/>
                        </a:spcAft>
                      </a:pPr>
                      <a:r>
                        <a:rPr lang="zh-TW" sz="2000" kern="100" dirty="0">
                          <a:effectLst/>
                          <a:latin typeface="微軟正黑體" panose="020B0604030504040204" pitchFamily="34" charset="-120"/>
                          <a:ea typeface="微軟正黑體" panose="020B0604030504040204" pitchFamily="34" charset="-120"/>
                        </a:rPr>
                        <a:t>按鈕文字顏色</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bg2"/>
                    </a:solidFill>
                  </a:tcPr>
                </a:tc>
              </a:tr>
              <a:tr h="360040">
                <a:tc>
                  <a:txBody>
                    <a:bodyPr/>
                    <a:lstStyle/>
                    <a:p>
                      <a:pPr algn="just" eaLnBrk="0" hangingPunct="0">
                        <a:spcAft>
                          <a:spcPts val="0"/>
                        </a:spcAft>
                      </a:pPr>
                      <a:r>
                        <a:rPr lang="en-US" sz="2000" kern="100">
                          <a:effectLst/>
                          <a:latin typeface="微軟正黑體" panose="020B0604030504040204" pitchFamily="34" charset="-120"/>
                          <a:ea typeface="微軟正黑體" panose="020B0604030504040204" pitchFamily="34" charset="-120"/>
                        </a:rPr>
                        <a:t>Visible</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044875"/>
                    </a:solidFill>
                  </a:tcPr>
                </a:tc>
                <a:tc>
                  <a:txBody>
                    <a:bodyPr/>
                    <a:lstStyle/>
                    <a:p>
                      <a:pPr algn="just" eaLnBrk="0" hangingPunct="0">
                        <a:spcAft>
                          <a:spcPts val="0"/>
                        </a:spcAft>
                      </a:pPr>
                      <a:r>
                        <a:rPr lang="zh-TW" sz="2000" kern="100" dirty="0">
                          <a:effectLst/>
                          <a:latin typeface="微軟正黑體" panose="020B0604030504040204" pitchFamily="34" charset="-120"/>
                          <a:ea typeface="微軟正黑體" panose="020B0604030504040204" pitchFamily="34" charset="-120"/>
                        </a:rPr>
                        <a:t>是否顯示按鈕 </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bg2"/>
                    </a:solidFill>
                  </a:tcPr>
                </a:tc>
              </a:tr>
              <a:tr h="360040">
                <a:tc>
                  <a:txBody>
                    <a:bodyPr/>
                    <a:lstStyle/>
                    <a:p>
                      <a:pPr algn="just" eaLnBrk="0" hangingPunct="0">
                        <a:spcAft>
                          <a:spcPts val="0"/>
                        </a:spcAft>
                      </a:pPr>
                      <a:r>
                        <a:rPr lang="en-US" sz="2000" kern="100">
                          <a:effectLst/>
                          <a:latin typeface="微軟正黑體" panose="020B0604030504040204" pitchFamily="34" charset="-120"/>
                          <a:ea typeface="微軟正黑體" panose="020B0604030504040204" pitchFamily="34" charset="-120"/>
                        </a:rPr>
                        <a:t>Width</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044875"/>
                    </a:solidFill>
                  </a:tcPr>
                </a:tc>
                <a:tc>
                  <a:txBody>
                    <a:bodyPr/>
                    <a:lstStyle/>
                    <a:p>
                      <a:pPr algn="just" eaLnBrk="0" hangingPunct="0">
                        <a:spcAft>
                          <a:spcPts val="0"/>
                        </a:spcAft>
                      </a:pPr>
                      <a:r>
                        <a:rPr lang="zh-TW" sz="2000" kern="100" dirty="0">
                          <a:effectLst/>
                          <a:latin typeface="微軟正黑體" panose="020B0604030504040204" pitchFamily="34" charset="-120"/>
                          <a:ea typeface="微軟正黑體" panose="020B0604030504040204" pitchFamily="34" charset="-120"/>
                        </a:rPr>
                        <a:t>按鈕的寬度</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bg2"/>
                    </a:solidFill>
                  </a:tcPr>
                </a:tc>
              </a:tr>
              <a:tr h="360040">
                <a:tc>
                  <a:txBody>
                    <a:bodyPr/>
                    <a:lstStyle/>
                    <a:p>
                      <a:pPr algn="just" eaLnBrk="0" hangingPunct="0">
                        <a:spcAft>
                          <a:spcPts val="0"/>
                        </a:spcAft>
                      </a:pPr>
                      <a:r>
                        <a:rPr lang="en-US" sz="2000" kern="100">
                          <a:effectLst/>
                          <a:latin typeface="微軟正黑體" panose="020B0604030504040204" pitchFamily="34" charset="-120"/>
                          <a:ea typeface="微軟正黑體" panose="020B0604030504040204" pitchFamily="34" charset="-120"/>
                        </a:rPr>
                        <a:t>Height</a:t>
                      </a:r>
                      <a:endParaRPr lang="zh-TW" sz="20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044875"/>
                    </a:solidFill>
                  </a:tcPr>
                </a:tc>
                <a:tc>
                  <a:txBody>
                    <a:bodyPr/>
                    <a:lstStyle/>
                    <a:p>
                      <a:pPr algn="just" eaLnBrk="0" hangingPunct="0">
                        <a:spcAft>
                          <a:spcPts val="0"/>
                        </a:spcAft>
                      </a:pPr>
                      <a:r>
                        <a:rPr lang="zh-TW" sz="2000" kern="100" dirty="0">
                          <a:effectLst/>
                          <a:latin typeface="微軟正黑體" panose="020B0604030504040204" pitchFamily="34" charset="-120"/>
                          <a:ea typeface="微軟正黑體" panose="020B0604030504040204" pitchFamily="34" charset="-120"/>
                        </a:rPr>
                        <a:t>按鈕的高度</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bg2"/>
                    </a:solidFill>
                  </a:tcPr>
                </a:tc>
              </a:tr>
            </a:tbl>
          </a:graphicData>
        </a:graphic>
      </p:graphicFrame>
    </p:spTree>
    <p:extLst>
      <p:ext uri="{BB962C8B-B14F-4D97-AF65-F5344CB8AC3E}">
        <p14:creationId xmlns:p14="http://schemas.microsoft.com/office/powerpoint/2010/main" val="3568479740"/>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02"/>
            <a:ext cx="12190413" cy="373149"/>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3" name="矩形 2"/>
          <p:cNvSpPr/>
          <p:nvPr/>
        </p:nvSpPr>
        <p:spPr>
          <a:xfrm>
            <a:off x="11565021" y="6524548"/>
            <a:ext cx="625393"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sp>
        <p:nvSpPr>
          <p:cNvPr id="4" name="矩形 3"/>
          <p:cNvSpPr/>
          <p:nvPr/>
        </p:nvSpPr>
        <p:spPr>
          <a:xfrm>
            <a:off x="1" y="6524548"/>
            <a:ext cx="10438041" cy="335040"/>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lIns="100054" tIns="50027" rIns="100054" bIns="50027" anchor="ctr"/>
          <a:lstStyle/>
          <a:p>
            <a:pPr algn="ctr">
              <a:defRPr/>
            </a:pPr>
            <a:endParaRPr lang="zh-CN" altLang="en-US">
              <a:solidFill>
                <a:prstClr val="white"/>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15547" y="6170613"/>
            <a:ext cx="740569"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直線接點 5"/>
          <p:cNvCxnSpPr/>
          <p:nvPr/>
        </p:nvCxnSpPr>
        <p:spPr>
          <a:xfrm>
            <a:off x="-191068" y="1144702"/>
            <a:ext cx="1534060" cy="0"/>
          </a:xfrm>
          <a:prstGeom prst="line">
            <a:avLst/>
          </a:prstGeom>
          <a:ln w="76200">
            <a:solidFill>
              <a:srgbClr val="044875"/>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118542" y="436816"/>
            <a:ext cx="5118902" cy="707886"/>
          </a:xfrm>
          <a:prstGeom prst="rect">
            <a:avLst/>
          </a:prstGeom>
        </p:spPr>
        <p:txBody>
          <a:bodyPr wrap="none">
            <a:spAutoFit/>
          </a:bodyPr>
          <a:lstStyle/>
          <a:p>
            <a:pPr algn="just" eaLnBrk="0" hangingPunct="0">
              <a:spcAft>
                <a:spcPts val="0"/>
              </a:spcAft>
            </a:pPr>
            <a:r>
              <a:rPr lang="zh-TW" altLang="zh-TW" sz="4000" b="1" kern="100" dirty="0">
                <a:latin typeface="微軟正黑體" panose="020B0604030504040204" pitchFamily="34" charset="-120"/>
                <a:ea typeface="微軟正黑體" panose="020B0604030504040204" pitchFamily="34" charset="-120"/>
              </a:rPr>
              <a:t>文</a:t>
            </a:r>
            <a:r>
              <a:rPr lang="zh-TW" altLang="zh-TW" sz="3200" b="1" kern="100" dirty="0">
                <a:latin typeface="微軟正黑體" panose="020B0604030504040204" pitchFamily="34" charset="-120"/>
                <a:ea typeface="微軟正黑體" panose="020B0604030504040204" pitchFamily="34" charset="-120"/>
              </a:rPr>
              <a:t>字方塊元件（</a:t>
            </a:r>
            <a:r>
              <a:rPr lang="en-US" altLang="zh-TW" sz="3200" b="1" kern="100" dirty="0" err="1">
                <a:latin typeface="微軟正黑體" panose="020B0604030504040204" pitchFamily="34" charset="-120"/>
                <a:ea typeface="微軟正黑體" panose="020B0604030504040204" pitchFamily="34" charset="-120"/>
              </a:rPr>
              <a:t>TextBox</a:t>
            </a:r>
            <a:r>
              <a:rPr lang="zh-TW" altLang="zh-TW" sz="3200" b="1" kern="100" dirty="0">
                <a:latin typeface="微軟正黑體" panose="020B0604030504040204" pitchFamily="34" charset="-120"/>
                <a:ea typeface="微軟正黑體" panose="020B0604030504040204" pitchFamily="34" charset="-120"/>
              </a:rPr>
              <a:t>）</a:t>
            </a:r>
            <a:endParaRPr lang="zh-TW" altLang="zh-TW" sz="4000" b="1" kern="100" dirty="0">
              <a:effectLst/>
              <a:latin typeface="微軟正黑體" panose="020B0604030504040204" pitchFamily="34" charset="-120"/>
              <a:ea typeface="微軟正黑體" panose="020B0604030504040204" pitchFamily="34" charset="-120"/>
            </a:endParaRPr>
          </a:p>
        </p:txBody>
      </p:sp>
      <p:sp>
        <p:nvSpPr>
          <p:cNvPr id="11" name="矩形 10"/>
          <p:cNvSpPr/>
          <p:nvPr/>
        </p:nvSpPr>
        <p:spPr>
          <a:xfrm>
            <a:off x="694606" y="1445508"/>
            <a:ext cx="5006499" cy="400110"/>
          </a:xfrm>
          <a:prstGeom prst="rect">
            <a:avLst/>
          </a:prstGeom>
        </p:spPr>
        <p:txBody>
          <a:bodyPr wrap="none">
            <a:spAutoFit/>
          </a:bodyPr>
          <a:lstStyle/>
          <a:p>
            <a:pPr indent="457200"/>
            <a:r>
              <a:rPr lang="zh-TW" altLang="zh-TW" b="1" dirty="0">
                <a:latin typeface="Times New Roman" panose="02020603050405020304" pitchFamily="18" charset="0"/>
                <a:ea typeface="微軟正黑體" panose="020B0604030504040204" pitchFamily="34" charset="-120"/>
                <a:cs typeface="Times New Roman" panose="02020603050405020304" pitchFamily="18" charset="0"/>
              </a:rPr>
              <a:t>文字方塊是讓使用者輸入文字的元件。</a:t>
            </a:r>
            <a:endParaRPr lang="zh-TW" altLang="en-US" b="1" dirty="0"/>
          </a:p>
        </p:txBody>
      </p:sp>
      <p:pic>
        <p:nvPicPr>
          <p:cNvPr id="12" name="圖片 1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42" y="2001948"/>
            <a:ext cx="6574263" cy="2868005"/>
          </a:xfrm>
          <a:prstGeom prst="rect">
            <a:avLst/>
          </a:prstGeom>
          <a:noFill/>
          <a:ln>
            <a:noFill/>
          </a:ln>
        </p:spPr>
      </p:pic>
      <p:sp>
        <p:nvSpPr>
          <p:cNvPr id="16" name="矩形 15"/>
          <p:cNvSpPr/>
          <p:nvPr/>
        </p:nvSpPr>
        <p:spPr>
          <a:xfrm>
            <a:off x="1400175" y="4476750"/>
            <a:ext cx="1304926" cy="2095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7" name="直線單箭頭接點 16"/>
          <p:cNvCxnSpPr>
            <a:stCxn id="16" idx="3"/>
          </p:cNvCxnSpPr>
          <p:nvPr/>
        </p:nvCxnSpPr>
        <p:spPr>
          <a:xfrm flipV="1">
            <a:off x="2705101" y="2997747"/>
            <a:ext cx="492754" cy="158377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6886119"/>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450</TotalTime>
  <Words>2954</Words>
  <Application>Microsoft Office PowerPoint</Application>
  <PresentationFormat>自訂</PresentationFormat>
  <Paragraphs>349</Paragraphs>
  <Slides>42</Slides>
  <Notes>2</Notes>
  <HiddenSlides>0</HiddenSlides>
  <MMClips>0</MMClips>
  <ScaleCrop>false</ScaleCrop>
  <HeadingPairs>
    <vt:vector size="4" baseType="variant">
      <vt:variant>
        <vt:lpstr>佈景主題</vt:lpstr>
      </vt:variant>
      <vt:variant>
        <vt:i4>1</vt:i4>
      </vt:variant>
      <vt:variant>
        <vt:lpstr>投影片標題</vt:lpstr>
      </vt:variant>
      <vt:variant>
        <vt:i4>42</vt:i4>
      </vt:variant>
    </vt:vector>
  </HeadingPairs>
  <TitlesOfParts>
    <vt:vector size="43" baseType="lpstr">
      <vt:lpstr>Office 主题</vt:lpstr>
      <vt:lpstr>PowerPoint 簡報</vt:lpstr>
      <vt:lpstr>元件</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拼圖模式操作</vt:lpstr>
      <vt:lpstr>PowerPoint 簡報</vt:lpstr>
      <vt:lpstr>PowerPoint 簡報</vt:lpstr>
      <vt:lpstr>PowerPoint 簡報</vt:lpstr>
      <vt:lpstr>PowerPoint 簡報</vt:lpstr>
      <vt:lpstr>PowerPoint 簡報</vt:lpstr>
      <vt:lpstr>程式設計四大天王</vt:lpstr>
      <vt:lpstr>PowerPoint 簡報</vt:lpstr>
      <vt:lpstr>PowerPoint 簡報</vt:lpstr>
      <vt:lpstr>常數與變數</vt:lpstr>
      <vt:lpstr>PowerPoint 簡報</vt:lpstr>
      <vt:lpstr>PowerPoint 簡報</vt:lpstr>
      <vt:lpstr>PowerPoint 簡報</vt:lpstr>
      <vt:lpstr>PowerPoint 簡報</vt:lpstr>
      <vt:lpstr>PowerPoint 簡報</vt:lpstr>
      <vt:lpstr>PowerPoint 簡報</vt:lpstr>
      <vt:lpstr>PowerPoint 簡報</vt:lpstr>
      <vt:lpstr>比較、 邏輯與數學運算</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yizhen</dc:creator>
  <cp:lastModifiedBy>QQ</cp:lastModifiedBy>
  <cp:revision>48</cp:revision>
  <dcterms:created xsi:type="dcterms:W3CDTF">2019-02-22T04:41:13Z</dcterms:created>
  <dcterms:modified xsi:type="dcterms:W3CDTF">2019-03-16T12:13:28Z</dcterms:modified>
</cp:coreProperties>
</file>