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67" r:id="rId15"/>
    <p:sldId id="272" r:id="rId16"/>
  </p:sldIdLst>
  <p:sldSz cx="12190413" cy="6859588"/>
  <p:notesSz cx="6858000" cy="9144000"/>
  <p:defaultTextStyle>
    <a:defPPr>
      <a:defRPr lang="zh-TW"/>
    </a:defPPr>
    <a:lvl1pPr marL="0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0268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0536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0805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01073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01341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01609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01878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02146" algn="l" defTabSz="100053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875"/>
    <a:srgbClr val="037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40" y="-102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62E71-E9F4-414E-9E1A-D3F5D43785C0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E2C0-8C07-46D7-AAE3-995E096142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53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0268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0536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00805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01073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01341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01609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01878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02146" algn="l" defTabSz="10005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1E2C0-8C07-46D7-AAE3-995E09614296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50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3" y="1122623"/>
            <a:ext cx="9142810" cy="238815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3" y="3602872"/>
            <a:ext cx="9142810" cy="1656145"/>
          </a:xfrm>
        </p:spPr>
        <p:txBody>
          <a:bodyPr/>
          <a:lstStyle>
            <a:lvl1pPr marL="0" indent="0" algn="ctr">
              <a:buNone/>
              <a:defRPr sz="2600"/>
            </a:lvl1pPr>
            <a:lvl2pPr marL="500268" indent="0" algn="ctr">
              <a:buNone/>
              <a:defRPr sz="2200"/>
            </a:lvl2pPr>
            <a:lvl3pPr marL="1000536" indent="0" algn="ctr">
              <a:buNone/>
              <a:defRPr sz="2000"/>
            </a:lvl3pPr>
            <a:lvl4pPr marL="1500805" indent="0" algn="ctr">
              <a:buNone/>
              <a:defRPr sz="1800"/>
            </a:lvl4pPr>
            <a:lvl5pPr marL="2001073" indent="0" algn="ctr">
              <a:buNone/>
              <a:defRPr sz="1800"/>
            </a:lvl5pPr>
            <a:lvl6pPr marL="2501341" indent="0" algn="ctr">
              <a:buNone/>
              <a:defRPr sz="1800"/>
            </a:lvl6pPr>
            <a:lvl7pPr marL="3001609" indent="0" algn="ctr">
              <a:buNone/>
              <a:defRPr sz="1800"/>
            </a:lvl7pPr>
            <a:lvl8pPr marL="3501878" indent="0" algn="ctr">
              <a:buNone/>
              <a:defRPr sz="1800"/>
            </a:lvl8pPr>
            <a:lvl9pPr marL="4002146" indent="0" algn="ctr">
              <a:buNone/>
              <a:defRPr sz="18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86F7A-4C13-4512-9546-7A2E13DD49E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5BE2B-728A-4539-B86A-F2CEE53DE51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61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52424-72F4-440E-8E03-587598E5B119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F9EC1-C088-4DAC-AB69-D10F40584BD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63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6" y="365210"/>
            <a:ext cx="2628558" cy="581318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4" y="365210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EF9C9-4C84-4072-AFAA-D241A8D58A5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597D9-2D04-4C83-915B-79D3B5D496F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4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8C279-DE8B-468B-BC28-587297351CC5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8769B-FD91-4354-84DF-C542D236D27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79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3" y="1710137"/>
            <a:ext cx="10514231" cy="2853397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3" y="4590528"/>
            <a:ext cx="10514231" cy="1500534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0026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053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008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010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013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016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5018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002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9DB7B-3909-433D-9621-020AC3631DB6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2487E-DA75-40AD-AFB9-B7E66780091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13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3" y="1826048"/>
            <a:ext cx="5180925" cy="435234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5" cy="435234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891DE-9EFB-436C-8098-DA346D61F73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19AB3-A56A-40DC-B315-4C9AF1D9AEF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69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79" y="365211"/>
            <a:ext cx="10514231" cy="132587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79" y="1681552"/>
            <a:ext cx="5157116" cy="82410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268" indent="0">
              <a:buNone/>
              <a:defRPr sz="2200" b="1"/>
            </a:lvl2pPr>
            <a:lvl3pPr marL="1000536" indent="0">
              <a:buNone/>
              <a:defRPr sz="2000" b="1"/>
            </a:lvl3pPr>
            <a:lvl4pPr marL="1500805" indent="0">
              <a:buNone/>
              <a:defRPr sz="1800" b="1"/>
            </a:lvl4pPr>
            <a:lvl5pPr marL="2001073" indent="0">
              <a:buNone/>
              <a:defRPr sz="1800" b="1"/>
            </a:lvl5pPr>
            <a:lvl6pPr marL="2501341" indent="0">
              <a:buNone/>
              <a:defRPr sz="1800" b="1"/>
            </a:lvl6pPr>
            <a:lvl7pPr marL="3001609" indent="0">
              <a:buNone/>
              <a:defRPr sz="1800" b="1"/>
            </a:lvl7pPr>
            <a:lvl8pPr marL="3501878" indent="0">
              <a:buNone/>
              <a:defRPr sz="1800" b="1"/>
            </a:lvl8pPr>
            <a:lvl9pPr marL="4002146" indent="0">
              <a:buNone/>
              <a:defRPr sz="1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79" y="2505657"/>
            <a:ext cx="5157116" cy="3685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396" y="1681552"/>
            <a:ext cx="5182514" cy="82410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268" indent="0">
              <a:buNone/>
              <a:defRPr sz="2200" b="1"/>
            </a:lvl2pPr>
            <a:lvl3pPr marL="1000536" indent="0">
              <a:buNone/>
              <a:defRPr sz="2000" b="1"/>
            </a:lvl3pPr>
            <a:lvl4pPr marL="1500805" indent="0">
              <a:buNone/>
              <a:defRPr sz="1800" b="1"/>
            </a:lvl4pPr>
            <a:lvl5pPr marL="2001073" indent="0">
              <a:buNone/>
              <a:defRPr sz="1800" b="1"/>
            </a:lvl5pPr>
            <a:lvl6pPr marL="2501341" indent="0">
              <a:buNone/>
              <a:defRPr sz="1800" b="1"/>
            </a:lvl6pPr>
            <a:lvl7pPr marL="3001609" indent="0">
              <a:buNone/>
              <a:defRPr sz="1800" b="1"/>
            </a:lvl7pPr>
            <a:lvl8pPr marL="3501878" indent="0">
              <a:buNone/>
              <a:defRPr sz="1800" b="1"/>
            </a:lvl8pPr>
            <a:lvl9pPr marL="4002146" indent="0">
              <a:buNone/>
              <a:defRPr sz="1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396" y="2505657"/>
            <a:ext cx="5182514" cy="3685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8A4FD-48AA-4EB3-ADAB-90805DF574A9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9823B-989B-4FE0-A31C-A45838B716C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23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83F5B-15CF-41AD-AAF7-C365C83FF08D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C2566-FD93-41C5-8007-9C6D9D8DF86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79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473D-2D84-413D-97BD-015ADE628A5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5DC8D-C4F0-4F0D-B826-92573808DA5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29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0" y="457307"/>
            <a:ext cx="3931725" cy="1600571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5" y="987657"/>
            <a:ext cx="6171397" cy="487475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0" y="2057876"/>
            <a:ext cx="3931725" cy="3812471"/>
          </a:xfrm>
        </p:spPr>
        <p:txBody>
          <a:bodyPr/>
          <a:lstStyle>
            <a:lvl1pPr marL="0" indent="0">
              <a:buNone/>
              <a:defRPr sz="1800"/>
            </a:lvl1pPr>
            <a:lvl2pPr marL="500268" indent="0">
              <a:buNone/>
              <a:defRPr sz="1500"/>
            </a:lvl2pPr>
            <a:lvl3pPr marL="1000536" indent="0">
              <a:buNone/>
              <a:defRPr sz="1300"/>
            </a:lvl3pPr>
            <a:lvl4pPr marL="1500805" indent="0">
              <a:buNone/>
              <a:defRPr sz="1100"/>
            </a:lvl4pPr>
            <a:lvl5pPr marL="2001073" indent="0">
              <a:buNone/>
              <a:defRPr sz="1100"/>
            </a:lvl5pPr>
            <a:lvl6pPr marL="2501341" indent="0">
              <a:buNone/>
              <a:defRPr sz="1100"/>
            </a:lvl6pPr>
            <a:lvl7pPr marL="3001609" indent="0">
              <a:buNone/>
              <a:defRPr sz="1100"/>
            </a:lvl7pPr>
            <a:lvl8pPr marL="3501878" indent="0">
              <a:buNone/>
              <a:defRPr sz="1100"/>
            </a:lvl8pPr>
            <a:lvl9pPr marL="4002146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7D9F-B4F6-4B7D-8D30-9FDE43AA2DD2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07F97-2FC2-4714-850C-6700199D619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6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0" y="457307"/>
            <a:ext cx="3931725" cy="1600571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5" y="987657"/>
            <a:ext cx="6171397" cy="4874753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500268" indent="0">
              <a:buNone/>
              <a:defRPr sz="3100"/>
            </a:lvl2pPr>
            <a:lvl3pPr marL="1000536" indent="0">
              <a:buNone/>
              <a:defRPr sz="2600"/>
            </a:lvl3pPr>
            <a:lvl4pPr marL="1500805" indent="0">
              <a:buNone/>
              <a:defRPr sz="2200"/>
            </a:lvl4pPr>
            <a:lvl5pPr marL="2001073" indent="0">
              <a:buNone/>
              <a:defRPr sz="2200"/>
            </a:lvl5pPr>
            <a:lvl6pPr marL="2501341" indent="0">
              <a:buNone/>
              <a:defRPr sz="2200"/>
            </a:lvl6pPr>
            <a:lvl7pPr marL="3001609" indent="0">
              <a:buNone/>
              <a:defRPr sz="2200"/>
            </a:lvl7pPr>
            <a:lvl8pPr marL="3501878" indent="0">
              <a:buNone/>
              <a:defRPr sz="2200"/>
            </a:lvl8pPr>
            <a:lvl9pPr marL="4002146" indent="0">
              <a:buNone/>
              <a:defRPr sz="22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0" y="2057876"/>
            <a:ext cx="3931725" cy="3812471"/>
          </a:xfrm>
        </p:spPr>
        <p:txBody>
          <a:bodyPr/>
          <a:lstStyle>
            <a:lvl1pPr marL="0" indent="0">
              <a:buNone/>
              <a:defRPr sz="1800"/>
            </a:lvl1pPr>
            <a:lvl2pPr marL="500268" indent="0">
              <a:buNone/>
              <a:defRPr sz="1500"/>
            </a:lvl2pPr>
            <a:lvl3pPr marL="1000536" indent="0">
              <a:buNone/>
              <a:defRPr sz="1300"/>
            </a:lvl3pPr>
            <a:lvl4pPr marL="1500805" indent="0">
              <a:buNone/>
              <a:defRPr sz="1100"/>
            </a:lvl4pPr>
            <a:lvl5pPr marL="2001073" indent="0">
              <a:buNone/>
              <a:defRPr sz="1100"/>
            </a:lvl5pPr>
            <a:lvl6pPr marL="2501341" indent="0">
              <a:buNone/>
              <a:defRPr sz="1100"/>
            </a:lvl6pPr>
            <a:lvl7pPr marL="3001609" indent="0">
              <a:buNone/>
              <a:defRPr sz="1100"/>
            </a:lvl7pPr>
            <a:lvl8pPr marL="3501878" indent="0">
              <a:buNone/>
              <a:defRPr sz="1100"/>
            </a:lvl8pPr>
            <a:lvl9pPr marL="4002146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E2CA6-8D79-400E-AD1E-56E3E0DA2BA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9D1E1-5454-45C3-93DA-86C3DA9ECB4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85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092" y="365211"/>
            <a:ext cx="10514231" cy="1325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054" tIns="50027" rIns="100054" bIns="50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092" y="1826048"/>
            <a:ext cx="10514231" cy="4352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054" tIns="50027" rIns="100054" bIns="50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092" y="6357825"/>
            <a:ext cx="2742843" cy="365210"/>
          </a:xfrm>
          <a:prstGeom prst="rect">
            <a:avLst/>
          </a:prstGeom>
        </p:spPr>
        <p:txBody>
          <a:bodyPr vert="horz" lIns="100054" tIns="50027" rIns="100054" bIns="5002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83BA994-DBC0-4389-9AC3-50B67B3923E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076" y="6357825"/>
            <a:ext cx="4114264" cy="365210"/>
          </a:xfrm>
          <a:prstGeom prst="rect">
            <a:avLst/>
          </a:prstGeom>
        </p:spPr>
        <p:txBody>
          <a:bodyPr vert="horz" lIns="100054" tIns="50027" rIns="100054" bIns="5002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480" y="6357825"/>
            <a:ext cx="2742843" cy="365210"/>
          </a:xfrm>
          <a:prstGeom prst="rect">
            <a:avLst/>
          </a:prstGeom>
        </p:spPr>
        <p:txBody>
          <a:bodyPr vert="horz" wrap="square" lIns="100054" tIns="50027" rIns="100054" bIns="50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430D88-0AE5-4EDA-BDD3-1B97B5FCD56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241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500268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1000536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500805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2001073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50134" indent="-250134" algn="l" rtl="0" eaLnBrk="0" fontAlgn="base" hangingPunct="0">
        <a:lnSpc>
          <a:spcPct val="90000"/>
        </a:lnSpc>
        <a:spcBef>
          <a:spcPts val="1094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50402" indent="-250134" algn="l" rtl="0" eaLnBrk="0" fontAlgn="base" hangingPunct="0">
        <a:lnSpc>
          <a:spcPct val="90000"/>
        </a:lnSpc>
        <a:spcBef>
          <a:spcPts val="547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671" indent="-250134" algn="l" rtl="0" eaLnBrk="0" fontAlgn="base" hangingPunct="0">
        <a:lnSpc>
          <a:spcPct val="90000"/>
        </a:lnSpc>
        <a:spcBef>
          <a:spcPts val="547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50939" indent="-250134" algn="l" rtl="0" eaLnBrk="0" fontAlgn="base" hangingPunct="0">
        <a:lnSpc>
          <a:spcPct val="90000"/>
        </a:lnSpc>
        <a:spcBef>
          <a:spcPts val="547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251207" indent="-250134" algn="l" rtl="0" eaLnBrk="0" fontAlgn="base" hangingPunct="0">
        <a:lnSpc>
          <a:spcPct val="90000"/>
        </a:lnSpc>
        <a:spcBef>
          <a:spcPts val="547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751475" indent="-250134" algn="l" defTabSz="1000536" rtl="0" eaLnBrk="1" latinLnBrk="0" hangingPunct="1">
        <a:lnSpc>
          <a:spcPct val="90000"/>
        </a:lnSpc>
        <a:spcBef>
          <a:spcPts val="54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251744" indent="-250134" algn="l" defTabSz="1000536" rtl="0" eaLnBrk="1" latinLnBrk="0" hangingPunct="1">
        <a:lnSpc>
          <a:spcPct val="90000"/>
        </a:lnSpc>
        <a:spcBef>
          <a:spcPts val="54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752012" indent="-250134" algn="l" defTabSz="1000536" rtl="0" eaLnBrk="1" latinLnBrk="0" hangingPunct="1">
        <a:lnSpc>
          <a:spcPct val="90000"/>
        </a:lnSpc>
        <a:spcBef>
          <a:spcPts val="54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252280" indent="-250134" algn="l" defTabSz="1000536" rtl="0" eaLnBrk="1" latinLnBrk="0" hangingPunct="1">
        <a:lnSpc>
          <a:spcPct val="90000"/>
        </a:lnSpc>
        <a:spcBef>
          <a:spcPts val="54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268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0536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0805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1073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1341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1609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1878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2146" algn="l" defTabSz="100053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992057" y="2863705"/>
            <a:ext cx="8169799" cy="839695"/>
          </a:xfrm>
          <a:prstGeom prst="rect">
            <a:avLst/>
          </a:prstGeom>
          <a:noFill/>
        </p:spPr>
        <p:txBody>
          <a:bodyPr lIns="100054" tIns="50027" rIns="100054" bIns="50027">
            <a:spAutoFit/>
          </a:bodyPr>
          <a:lstStyle/>
          <a:p>
            <a:pPr algn="ctr">
              <a:defRPr/>
            </a:pPr>
            <a:r>
              <a:rPr lang="zh-TW" altLang="en-US" sz="4800" b="1" spc="328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迴圈</a:t>
            </a:r>
            <a:endParaRPr lang="zh-CN" altLang="en-US" sz="4800" b="1" spc="328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9" name="组合 58"/>
          <p:cNvGrpSpPr>
            <a:grpSpLocks/>
          </p:cNvGrpSpPr>
          <p:nvPr/>
        </p:nvGrpSpPr>
        <p:grpSpPr bwMode="auto">
          <a:xfrm>
            <a:off x="4153948" y="3787840"/>
            <a:ext cx="3846011" cy="362034"/>
            <a:chOff x="4154888" y="3453573"/>
            <a:chExt cx="3846874" cy="3610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4154888" y="3453573"/>
              <a:ext cx="3846874" cy="0"/>
            </a:xfrm>
            <a:prstGeom prst="line">
              <a:avLst/>
            </a:prstGeom>
            <a:ln w="25400">
              <a:solidFill>
                <a:srgbClr val="044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等腰三角形 27"/>
            <p:cNvSpPr/>
            <p:nvPr/>
          </p:nvSpPr>
          <p:spPr>
            <a:xfrm flipV="1">
              <a:off x="5872725" y="3459907"/>
              <a:ext cx="411201" cy="354712"/>
            </a:xfrm>
            <a:prstGeom prst="triangle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1599995" y="2257947"/>
            <a:ext cx="8955509" cy="2383390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3" name="组合 42"/>
          <p:cNvGrpSpPr>
            <a:grpSpLocks/>
          </p:cNvGrpSpPr>
          <p:nvPr/>
        </p:nvGrpSpPr>
        <p:grpSpPr bwMode="auto">
          <a:xfrm>
            <a:off x="10288839" y="4326940"/>
            <a:ext cx="1109519" cy="1130562"/>
            <a:chOff x="2666985" y="682103"/>
            <a:chExt cx="1109138" cy="1131217"/>
          </a:xfrm>
        </p:grpSpPr>
        <p:sp>
          <p:nvSpPr>
            <p:cNvPr id="40" name="矩形 39"/>
            <p:cNvSpPr/>
            <p:nvPr/>
          </p:nvSpPr>
          <p:spPr>
            <a:xfrm>
              <a:off x="2841527" y="858458"/>
              <a:ext cx="769574" cy="768973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2666985" y="682103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3217587" y="1254067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4" name="组合 43"/>
          <p:cNvGrpSpPr>
            <a:grpSpLocks/>
          </p:cNvGrpSpPr>
          <p:nvPr/>
        </p:nvGrpSpPr>
        <p:grpSpPr bwMode="auto">
          <a:xfrm>
            <a:off x="792062" y="1462431"/>
            <a:ext cx="1109519" cy="1132149"/>
            <a:chOff x="2666985" y="682103"/>
            <a:chExt cx="1109138" cy="1131217"/>
          </a:xfrm>
        </p:grpSpPr>
        <p:sp>
          <p:nvSpPr>
            <p:cNvPr id="45" name="矩形 44"/>
            <p:cNvSpPr/>
            <p:nvPr/>
          </p:nvSpPr>
          <p:spPr>
            <a:xfrm>
              <a:off x="2841528" y="858211"/>
              <a:ext cx="769573" cy="769482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2666985" y="682103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3217587" y="1254851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9" name="矩形 48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94323" y="1998066"/>
            <a:ext cx="5966426" cy="639640"/>
          </a:xfrm>
          <a:prstGeom prst="rect">
            <a:avLst/>
          </a:prstGeom>
          <a:blipFill dpi="0" rotWithShape="1">
            <a:blip r:embed="rId2"/>
            <a:srcRect/>
            <a:stretch>
              <a:fillRect t="-45000"/>
            </a:stretch>
          </a:blipFill>
        </p:spPr>
        <p:txBody>
          <a:bodyPr lIns="100054" tIns="50027" rIns="100054" bIns="50027">
            <a:spAutoFit/>
          </a:bodyPr>
          <a:lstStyle/>
          <a:p>
            <a:pPr algn="ctr">
              <a:defRPr/>
            </a:pPr>
            <a:r>
              <a:rPr lang="en-US" altLang="zh-CN" sz="3500" dirty="0" smtClean="0">
                <a:solidFill>
                  <a:srgbClr val="044875"/>
                </a:solidFill>
                <a:latin typeface="微軟正黑體" pitchFamily="34" charset="-120"/>
                <a:ea typeface="微軟正黑體" pitchFamily="34" charset="-120"/>
              </a:rPr>
              <a:t>APP Inventor 2 </a:t>
            </a:r>
            <a:r>
              <a:rPr lang="zh-TW" altLang="en-US" sz="3500" dirty="0" smtClean="0">
                <a:solidFill>
                  <a:srgbClr val="044875"/>
                </a:solidFill>
                <a:latin typeface="微軟正黑體" pitchFamily="34" charset="-120"/>
                <a:ea typeface="微軟正黑體" pitchFamily="34" charset="-120"/>
              </a:rPr>
              <a:t>程式設計</a:t>
            </a:r>
            <a:endParaRPr lang="zh-CN" altLang="en-US" sz="3500" dirty="0">
              <a:solidFill>
                <a:srgbClr val="044875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文字方塊 19"/>
          <p:cNvSpPr txBox="1"/>
          <p:nvPr/>
        </p:nvSpPr>
        <p:spPr>
          <a:xfrm>
            <a:off x="5443244" y="4130710"/>
            <a:ext cx="130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 smtClean="0">
                <a:solidFill>
                  <a:srgbClr val="04487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Unit 4</a:t>
            </a:r>
            <a:endParaRPr lang="zh-TW" altLang="en-US" sz="2800" b="1" dirty="0">
              <a:solidFill>
                <a:srgbClr val="04487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63840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405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 animBg="1"/>
      <p:bldP spid="49" grpId="0" animBg="1"/>
      <p:bldP spid="53" grpId="0" animBg="1"/>
      <p:bldP spid="54" grpId="0" animBg="1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18542" y="428130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/>
            <a:r>
              <a:rPr lang="zh-TW" altLang="zh-TW" sz="4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巢</a:t>
            </a:r>
            <a:r>
              <a:rPr lang="zh-TW" altLang="zh-TW" sz="32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狀迴圈介紹</a:t>
            </a:r>
          </a:p>
        </p:txBody>
      </p:sp>
      <p:sp>
        <p:nvSpPr>
          <p:cNvPr id="8" name="矩形 7"/>
          <p:cNvSpPr/>
          <p:nvPr/>
        </p:nvSpPr>
        <p:spPr>
          <a:xfrm>
            <a:off x="334567" y="1406019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zh-TW" altLang="zh-TW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巢狀迴圈是指迴圈像鳥巢一樣，一層加上一層的執行迴圈，也就是在迴圈中放入另一個迴圈，則當內層迴圈結束時，外層迴圈未結束時又會在執行一次內層迴圈，總執行次數為</a:t>
            </a:r>
            <a:r>
              <a:rPr lang="zh-TW" altLang="zh-TW" b="1" dirty="0">
                <a:solidFill>
                  <a:schemeClr val="accent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外層迴圈次數×內層迴圈次數。</a:t>
            </a:r>
            <a:endParaRPr lang="zh-TW" altLang="en-US" b="1" dirty="0">
              <a:solidFill>
                <a:schemeClr val="accent2"/>
              </a:solidFill>
            </a:endParaRPr>
          </a:p>
        </p:txBody>
      </p:sp>
      <p:pic>
        <p:nvPicPr>
          <p:cNvPr id="10" name="圖片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510" y="1341562"/>
            <a:ext cx="2982153" cy="496099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46207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75962" y="1413570"/>
            <a:ext cx="112078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以下利用巢狀迴圈示範列印九九乘法表。先設定外層迴圈初始值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、終止值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、增量值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8542" y="428130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/>
            <a:r>
              <a:rPr lang="zh-TW" altLang="zh-TW" sz="4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巢</a:t>
            </a:r>
            <a:r>
              <a:rPr lang="zh-TW" altLang="zh-TW" sz="32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狀迴圈介紹</a:t>
            </a:r>
          </a:p>
        </p:txBody>
      </p:sp>
      <p:pic>
        <p:nvPicPr>
          <p:cNvPr id="10" name="圖片 9"/>
          <p:cNvPicPr/>
          <p:nvPr/>
        </p:nvPicPr>
        <p:blipFill>
          <a:blip r:embed="rId3"/>
          <a:stretch>
            <a:fillRect/>
          </a:stretch>
        </p:blipFill>
        <p:spPr>
          <a:xfrm>
            <a:off x="1054646" y="1839778"/>
            <a:ext cx="2658110" cy="13982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75962" y="3645818"/>
            <a:ext cx="112078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再設定內層迴圈初始值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、終止值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、增量值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，並放入外層迴圈。</a:t>
            </a:r>
          </a:p>
        </p:txBody>
      </p:sp>
      <p:pic>
        <p:nvPicPr>
          <p:cNvPr id="13" name="圖片 12"/>
          <p:cNvPicPr/>
          <p:nvPr/>
        </p:nvPicPr>
        <p:blipFill>
          <a:blip r:embed="rId4"/>
          <a:stretch>
            <a:fillRect/>
          </a:stretch>
        </p:blipFill>
        <p:spPr>
          <a:xfrm>
            <a:off x="1054646" y="4035917"/>
            <a:ext cx="3183255" cy="193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10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18542" y="428130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/>
            <a:r>
              <a:rPr lang="zh-TW" altLang="zh-TW" sz="4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巢</a:t>
            </a:r>
            <a:r>
              <a:rPr lang="zh-TW" altLang="zh-TW" sz="32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狀迴圈介紹</a:t>
            </a:r>
          </a:p>
        </p:txBody>
      </p:sp>
      <p:sp>
        <p:nvSpPr>
          <p:cNvPr id="11" name="矩形 10"/>
          <p:cNvSpPr/>
          <p:nvPr/>
        </p:nvSpPr>
        <p:spPr>
          <a:xfrm>
            <a:off x="575962" y="1417495"/>
            <a:ext cx="5668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在內層迴圈中放入運算式並列印在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Label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中。</a:t>
            </a:r>
          </a:p>
        </p:txBody>
      </p:sp>
      <p:pic>
        <p:nvPicPr>
          <p:cNvPr id="14" name="圖片 13"/>
          <p:cNvPicPr/>
          <p:nvPr/>
        </p:nvPicPr>
        <p:blipFill>
          <a:blip r:embed="rId3"/>
          <a:stretch>
            <a:fillRect/>
          </a:stretch>
        </p:blipFill>
        <p:spPr>
          <a:xfrm>
            <a:off x="910630" y="2213495"/>
            <a:ext cx="2370455" cy="3295650"/>
          </a:xfrm>
          <a:prstGeom prst="rect">
            <a:avLst/>
          </a:prstGeom>
        </p:spPr>
      </p:pic>
      <p:pic>
        <p:nvPicPr>
          <p:cNvPr id="15" name="圖片 14"/>
          <p:cNvPicPr/>
          <p:nvPr/>
        </p:nvPicPr>
        <p:blipFill>
          <a:blip r:embed="rId4"/>
          <a:stretch>
            <a:fillRect/>
          </a:stretch>
        </p:blipFill>
        <p:spPr>
          <a:xfrm>
            <a:off x="3718942" y="2213495"/>
            <a:ext cx="5472608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35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18542" y="428130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/>
            <a:r>
              <a:rPr lang="zh-TW" altLang="zh-TW" sz="4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巢</a:t>
            </a:r>
            <a:r>
              <a:rPr lang="zh-TW" altLang="zh-TW" sz="32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狀迴圈介紹</a:t>
            </a:r>
          </a:p>
        </p:txBody>
      </p:sp>
      <p:sp>
        <p:nvSpPr>
          <p:cNvPr id="11" name="矩形 10"/>
          <p:cNvSpPr/>
          <p:nvPr/>
        </p:nvSpPr>
        <p:spPr>
          <a:xfrm>
            <a:off x="575962" y="1341562"/>
            <a:ext cx="109890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下圖為執行結果，用內外迴圈控制相乘的兩數值，使內層迴圈中的程式為了列印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×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×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的結果，而執行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81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×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次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022" y="2049448"/>
            <a:ext cx="2547171" cy="43809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25154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圓角矩形 10"/>
          <p:cNvSpPr/>
          <p:nvPr/>
        </p:nvSpPr>
        <p:spPr>
          <a:xfrm>
            <a:off x="4581751" y="3040395"/>
            <a:ext cx="6774365" cy="3314142"/>
          </a:xfrm>
          <a:prstGeom prst="roundRect">
            <a:avLst/>
          </a:prstGeom>
          <a:gradFill flip="none" rotWithShape="1">
            <a:gsLst>
              <a:gs pos="0">
                <a:srgbClr val="044875">
                  <a:shade val="30000"/>
                  <a:satMod val="115000"/>
                  <a:alpha val="75000"/>
                </a:srgbClr>
              </a:gs>
              <a:gs pos="50000">
                <a:srgbClr val="044875">
                  <a:shade val="67500"/>
                  <a:satMod val="115000"/>
                </a:srgbClr>
              </a:gs>
              <a:gs pos="100000">
                <a:srgbClr val="044875">
                  <a:shade val="100000"/>
                  <a:satMod val="115000"/>
                  <a:alpha val="9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5087094" y="2766975"/>
            <a:ext cx="888924" cy="42548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活動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8542" y="428130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/>
            <a:r>
              <a:rPr lang="zh-TW" altLang="zh-TW" sz="4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巢</a:t>
            </a:r>
            <a:r>
              <a:rPr lang="zh-TW" altLang="zh-TW" sz="32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狀迴圈介紹</a:t>
            </a:r>
          </a:p>
        </p:txBody>
      </p:sp>
      <p:sp>
        <p:nvSpPr>
          <p:cNvPr id="7" name="矩形 6"/>
          <p:cNvSpPr/>
          <p:nvPr/>
        </p:nvSpPr>
        <p:spPr>
          <a:xfrm>
            <a:off x="356125" y="1379137"/>
            <a:ext cx="11208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zh-TW" altLang="zh-TW" b="1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因此在撰寫程式中相同步驟的時候，可以藉由控制迴圈重複執行的次數，來達到程式的簡化，並減少撰寫的時間。</a:t>
            </a:r>
            <a:endParaRPr lang="zh-TW" altLang="zh-TW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19897" y="3251851"/>
            <a:ext cx="65362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修改上面的例子，在巢狀迴圈中移動字串換行符號</a:t>
            </a:r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”\n”</a:t>
            </a: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的位置和內層迴圈的條件，使列印結果與下圖相同。</a:t>
            </a:r>
          </a:p>
        </p:txBody>
      </p:sp>
      <p:pic>
        <p:nvPicPr>
          <p:cNvPr id="16" name="圖片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703" y="3959737"/>
            <a:ext cx="3910733" cy="225109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0590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18542" y="458907"/>
            <a:ext cx="15183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4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練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習題</a:t>
            </a:r>
            <a:endParaRPr lang="zh-TW" altLang="en-US" sz="3200" b="1" dirty="0">
              <a:solidFill>
                <a:schemeClr val="accent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4606" y="1485578"/>
            <a:ext cx="1087041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hangingPunct="0">
              <a:buFont typeface="+mj-lt"/>
              <a:buAutoNum type="arabicPeriod"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利用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For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迴圈寫出一個計算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1+2+...+N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為正整數，且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&gt;=1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pPr marL="457200" indent="-457200" eaLnBrk="0" hangingPunct="0">
              <a:buFont typeface="+mj-lt"/>
              <a:buAutoNum type="arabicPeriod"/>
            </a:pPr>
            <a:endParaRPr lang="zh-TW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 eaLnBrk="0" hangingPunct="0">
              <a:buFont typeface="+mj-lt"/>
              <a:buAutoNum type="arabicPeriod"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班上有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62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位學生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編號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1~62)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，利用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While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迴圈幫老師隨機抽出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位學生 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(3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個不重複號碼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pPr marL="457200" indent="-457200" eaLnBrk="0" hangingPunct="0">
              <a:buFont typeface="+mj-lt"/>
              <a:buAutoNum type="arabicPeriod"/>
            </a:pPr>
            <a:endParaRPr lang="zh-TW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 eaLnBrk="0" hangingPunct="0">
              <a:buFont typeface="+mj-lt"/>
              <a:buAutoNum type="arabicPeriod"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利用迴圈，判斷使用者輸入的數字是否為質數，質數判斷方式為除了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和自己以外無法被其他數字整除。</a:t>
            </a:r>
          </a:p>
          <a:p>
            <a:pPr marL="457200" indent="-457200" eaLnBrk="0" hangingPunct="0">
              <a:buFont typeface="+mj-lt"/>
              <a:buAutoNum type="arabicPeriod"/>
            </a:pPr>
            <a:endParaRPr lang="zh-TW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 eaLnBrk="0" hangingPunct="0">
              <a:buFont typeface="+mj-lt"/>
              <a:buAutoNum type="arabicPeriod"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利用巢狀迴圈印出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×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到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×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的九九乘法表。</a:t>
            </a:r>
          </a:p>
          <a:p>
            <a:pPr marL="457200" indent="-457200" eaLnBrk="0" hangingPunct="0">
              <a:buFont typeface="+mj-lt"/>
              <a:buAutoNum type="arabicPeriod"/>
            </a:pPr>
            <a:endParaRPr lang="zh-TW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利用迴圈，寫出一個猜數字遊戲，系統隨機產生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1~50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的數字做為答案，使用者點擊按鈕時，系統另外隨機產生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1~50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的數字，此將此數與答案做比較，提示較大還是較小，並修改範圍，例如：答案為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32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，第一次產生的數字為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則顯示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”18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太小了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，並將第二次產生的數字範圍改為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19~50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，以此類推，直到猜中為止顯示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猜對了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!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答案是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32”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5770269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線接點 7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102554" y="436816"/>
            <a:ext cx="11079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4000" b="1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迴</a:t>
            </a:r>
            <a:r>
              <a:rPr lang="zh-TW" altLang="zh-TW" sz="3200" b="1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圈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2421" y="1375119"/>
            <a:ext cx="71729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迴圈是一段在程式中只出現一次，但可能會連續執行多次的程式碼。迴圈中的程式碼會執行特定的次數，或是執行到特定條件成立時結束，以及針對某一集合中的所有項目都執行一次。</a:t>
            </a:r>
          </a:p>
        </p:txBody>
      </p:sp>
      <p:pic>
        <p:nvPicPr>
          <p:cNvPr id="17" name="圖片 16"/>
          <p:cNvPicPr/>
          <p:nvPr/>
        </p:nvPicPr>
        <p:blipFill>
          <a:blip r:embed="rId3"/>
          <a:stretch>
            <a:fillRect/>
          </a:stretch>
        </p:blipFill>
        <p:spPr>
          <a:xfrm>
            <a:off x="7967415" y="1375118"/>
            <a:ext cx="3359832" cy="50070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8432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102554" y="436816"/>
            <a:ext cx="11079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4000" b="1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迴</a:t>
            </a:r>
            <a:r>
              <a:rPr lang="zh-TW" altLang="zh-TW" sz="3200" b="1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圈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31174" y="1421125"/>
            <a:ext cx="109452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以下為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AI2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執行列印範圍為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1~5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時，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使用</a:t>
            </a:r>
            <a:r>
              <a:rPr lang="zh-TW" altLang="en-US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左圖</a:t>
            </a:r>
            <a:r>
              <a:rPr lang="zh-TW" altLang="en-US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未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使用</a:t>
            </a:r>
            <a:r>
              <a:rPr lang="zh-TW" altLang="en-US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右圖</a:t>
            </a:r>
            <a:r>
              <a:rPr lang="zh-TW" altLang="en-US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圈的差別，如果將列印範圍改成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1~100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時，左圖只需將終止值（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to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）從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改成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即可，而右圖則要一個一個將拼圖拉出直到拼到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為止。</a:t>
            </a:r>
          </a:p>
        </p:txBody>
      </p:sp>
      <p:pic>
        <p:nvPicPr>
          <p:cNvPr id="22" name="圖片 21"/>
          <p:cNvPicPr/>
          <p:nvPr/>
        </p:nvPicPr>
        <p:blipFill>
          <a:blip r:embed="rId3"/>
          <a:stretch>
            <a:fillRect/>
          </a:stretch>
        </p:blipFill>
        <p:spPr>
          <a:xfrm>
            <a:off x="1353512" y="3028105"/>
            <a:ext cx="4248472" cy="1420102"/>
          </a:xfrm>
          <a:prstGeom prst="rect">
            <a:avLst/>
          </a:prstGeom>
        </p:spPr>
      </p:pic>
      <p:pic>
        <p:nvPicPr>
          <p:cNvPr id="23" name="圖片 22"/>
          <p:cNvPicPr/>
          <p:nvPr/>
        </p:nvPicPr>
        <p:blipFill>
          <a:blip r:embed="rId4"/>
          <a:stretch>
            <a:fillRect/>
          </a:stretch>
        </p:blipFill>
        <p:spPr>
          <a:xfrm>
            <a:off x="6837642" y="3028105"/>
            <a:ext cx="3600400" cy="1420102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2872454" y="451739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使用迴圈</a:t>
            </a:r>
            <a:endParaRPr lang="zh-TW" altLang="en-US" b="1" dirty="0"/>
          </a:p>
        </p:txBody>
      </p:sp>
      <p:sp>
        <p:nvSpPr>
          <p:cNvPr id="25" name="矩形 24"/>
          <p:cNvSpPr/>
          <p:nvPr/>
        </p:nvSpPr>
        <p:spPr>
          <a:xfrm>
            <a:off x="7904308" y="451739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未使用迴圈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7378195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118542" y="432473"/>
            <a:ext cx="25266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Aft>
                <a:spcPts val="0"/>
              </a:spcAft>
            </a:pPr>
            <a:r>
              <a:rPr lang="en-US" altLang="zh-TW" sz="40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F</a:t>
            </a:r>
            <a:r>
              <a:rPr lang="en-US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or</a:t>
            </a:r>
            <a:r>
              <a:rPr lang="zh-TW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迴圈介紹</a:t>
            </a:r>
            <a:endParaRPr lang="zh-TW" altLang="zh-TW" sz="3200" kern="100" dirty="0">
              <a:latin typeface="微軟正黑體" pitchFamily="34" charset="-12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6574" y="1485578"/>
            <a:ext cx="111584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For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迴圈擁有一個迴圈計數器以及迴圈變數，使得迴圈能夠知道在重複執行中的順序，簡單來說</a:t>
            </a:r>
            <a:r>
              <a:rPr lang="en-US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For</a:t>
            </a:r>
            <a:r>
              <a:rPr lang="zh-TW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迴圈以固定數量的變數作為控制條件的重點。</a:t>
            </a:r>
          </a:p>
          <a:p>
            <a:pPr indent="457200" algn="just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以下圖為例，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number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的數字會從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開始執行，每次增加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直到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number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等於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number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會以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1=&gt;2=&gt;3=&gt;4=&gt;5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做變化，共執行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次。如果將增量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by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改成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，則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number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會變成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1=&gt;3=&gt;5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，共執行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次。</a:t>
            </a:r>
          </a:p>
        </p:txBody>
      </p:sp>
      <p:pic>
        <p:nvPicPr>
          <p:cNvPr id="12" name="圖片 11"/>
          <p:cNvPicPr/>
          <p:nvPr/>
        </p:nvPicPr>
        <p:blipFill rotWithShape="1">
          <a:blip r:embed="rId3"/>
          <a:srcRect t="-6993" b="-11888"/>
          <a:stretch/>
        </p:blipFill>
        <p:spPr bwMode="auto">
          <a:xfrm>
            <a:off x="4058884" y="3116794"/>
            <a:ext cx="3853825" cy="18724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76886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18542" y="432473"/>
            <a:ext cx="25266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Aft>
                <a:spcPts val="0"/>
              </a:spcAft>
            </a:pPr>
            <a:r>
              <a:rPr lang="en-US" altLang="zh-TW" sz="40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F</a:t>
            </a:r>
            <a:r>
              <a:rPr lang="en-US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or</a:t>
            </a:r>
            <a:r>
              <a:rPr lang="zh-TW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迴圈介紹</a:t>
            </a:r>
            <a:endParaRPr lang="zh-TW" altLang="zh-TW" sz="3200" kern="100" dirty="0">
              <a:latin typeface="微軟正黑體" pitchFamily="34" charset="-12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06574" y="1416782"/>
            <a:ext cx="111584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以下試做看看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，先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在</a:t>
            </a:r>
            <a:r>
              <a:rPr lang="en-US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Screen1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配置一個按鈕及一個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Label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，當按下按鈕時，將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Label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的文字改為計算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的整數和。</a:t>
            </a:r>
          </a:p>
        </p:txBody>
      </p:sp>
      <p:pic>
        <p:nvPicPr>
          <p:cNvPr id="18" name="圖片 17"/>
          <p:cNvPicPr/>
          <p:nvPr/>
        </p:nvPicPr>
        <p:blipFill>
          <a:blip r:embed="rId3"/>
          <a:stretch>
            <a:fillRect/>
          </a:stretch>
        </p:blipFill>
        <p:spPr>
          <a:xfrm>
            <a:off x="429706" y="2198560"/>
            <a:ext cx="2592287" cy="3751514"/>
          </a:xfrm>
          <a:prstGeom prst="rect">
            <a:avLst/>
          </a:prstGeom>
        </p:spPr>
      </p:pic>
      <p:pic>
        <p:nvPicPr>
          <p:cNvPr id="19" name="圖片 18"/>
          <p:cNvPicPr/>
          <p:nvPr/>
        </p:nvPicPr>
        <p:blipFill rotWithShape="1">
          <a:blip r:embed="rId4"/>
          <a:srcRect l="2491" r="5576"/>
          <a:stretch/>
        </p:blipFill>
        <p:spPr bwMode="auto">
          <a:xfrm>
            <a:off x="3056557" y="3181003"/>
            <a:ext cx="4968552" cy="27690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圖片 1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849" y="2267582"/>
            <a:ext cx="2019395" cy="37515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21" name="矩形 20"/>
          <p:cNvSpPr/>
          <p:nvPr/>
        </p:nvSpPr>
        <p:spPr>
          <a:xfrm>
            <a:off x="8052994" y="2211850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執行結果</a:t>
            </a:r>
            <a:endParaRPr lang="zh-TW" altLang="zh-TW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等腰三角形 21"/>
          <p:cNvSpPr/>
          <p:nvPr/>
        </p:nvSpPr>
        <p:spPr>
          <a:xfrm rot="5400000">
            <a:off x="9263582" y="2262421"/>
            <a:ext cx="216000" cy="2160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886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69650" y="428130"/>
            <a:ext cx="30748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Aft>
                <a:spcPts val="0"/>
              </a:spcAft>
            </a:pPr>
            <a:r>
              <a:rPr lang="en-US" altLang="zh-TW" sz="40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W</a:t>
            </a:r>
            <a:r>
              <a:rPr lang="en-US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hile</a:t>
            </a:r>
            <a:r>
              <a:rPr lang="zh-TW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迴圈介紹</a:t>
            </a:r>
            <a:endParaRPr lang="zh-TW" altLang="zh-TW" sz="3200" kern="100" dirty="0">
              <a:latin typeface="微軟正黑體" pitchFamily="34" charset="-12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7755" y="1319214"/>
            <a:ext cx="1098726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While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迴圈是利用一個返回結果為布林值的運算式作為循環條件，當這個運算式的返回值為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true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時，會反覆執行迴圈內的程式碼；若判斷式的返回值為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false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，則不再執行迴圈內的程式碼，而是執行迴圈下面的程式碼。</a:t>
            </a:r>
          </a:p>
          <a:p>
            <a:pPr indent="457200" algn="just">
              <a:spcAft>
                <a:spcPts val="0"/>
              </a:spcAft>
            </a:pPr>
            <a:r>
              <a:rPr lang="en-US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While</a:t>
            </a:r>
            <a:r>
              <a:rPr lang="zh-TW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迴圈與</a:t>
            </a:r>
            <a:r>
              <a:rPr lang="en-US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For</a:t>
            </a:r>
            <a:r>
              <a:rPr lang="zh-TW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迴圈最大的不同是</a:t>
            </a:r>
            <a:r>
              <a:rPr lang="en-US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While</a:t>
            </a:r>
            <a:r>
              <a:rPr lang="zh-TW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迴圈不具有計數器，單純依靠測試條件來決定，所以迴圈的執行次數並不固定。</a:t>
            </a:r>
          </a:p>
        </p:txBody>
      </p:sp>
      <p:pic>
        <p:nvPicPr>
          <p:cNvPr id="13" name="圖片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595" b="-17824"/>
          <a:stretch/>
        </p:blipFill>
        <p:spPr bwMode="auto">
          <a:xfrm>
            <a:off x="3918427" y="2978304"/>
            <a:ext cx="4353560" cy="11664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76886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69650" y="428130"/>
            <a:ext cx="30748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Aft>
                <a:spcPts val="0"/>
              </a:spcAft>
            </a:pPr>
            <a:r>
              <a:rPr lang="en-US" altLang="zh-TW" sz="40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W</a:t>
            </a:r>
            <a:r>
              <a:rPr lang="en-US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hile</a:t>
            </a:r>
            <a:r>
              <a:rPr lang="zh-TW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迴圈介紹</a:t>
            </a:r>
            <a:endParaRPr lang="zh-TW" altLang="zh-TW" sz="3200" kern="100" dirty="0">
              <a:latin typeface="微軟正黑體" pitchFamily="34" charset="-12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1403" y="1375210"/>
            <a:ext cx="10973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如果在設定條件時，設定錯誤的條件使迴圈判斷式</a:t>
            </a:r>
            <a:r>
              <a:rPr lang="zh-TW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條件永遠成立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，會形成</a:t>
            </a:r>
            <a:r>
              <a:rPr lang="zh-TW" altLang="zh-TW" b="1" kern="1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無窮迴圈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使程式在執行時沒有結束點會一直執行下去永遠不會停止，可能造成當機、強制關閉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…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等故障。</a:t>
            </a:r>
          </a:p>
        </p:txBody>
      </p:sp>
      <p:pic>
        <p:nvPicPr>
          <p:cNvPr id="14" name="圖片 13"/>
          <p:cNvPicPr/>
          <p:nvPr/>
        </p:nvPicPr>
        <p:blipFill rotWithShape="1">
          <a:blip r:embed="rId3"/>
          <a:srcRect l="1" r="-74445"/>
          <a:stretch/>
        </p:blipFill>
        <p:spPr bwMode="auto">
          <a:xfrm>
            <a:off x="2362547" y="2379370"/>
            <a:ext cx="3984638" cy="10344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5" name="群組 14"/>
          <p:cNvGrpSpPr/>
          <p:nvPr/>
        </p:nvGrpSpPr>
        <p:grpSpPr>
          <a:xfrm>
            <a:off x="4006974" y="2513916"/>
            <a:ext cx="3456384" cy="760330"/>
            <a:chOff x="0" y="-81648"/>
            <a:chExt cx="2737581" cy="760330"/>
          </a:xfrm>
        </p:grpSpPr>
        <p:cxnSp>
          <p:nvCxnSpPr>
            <p:cNvPr id="16" name="直線單箭頭接點 15"/>
            <p:cNvCxnSpPr/>
            <p:nvPr/>
          </p:nvCxnSpPr>
          <p:spPr>
            <a:xfrm flipV="1">
              <a:off x="566425" y="62791"/>
              <a:ext cx="1029029" cy="295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: 圓角 24"/>
            <p:cNvSpPr/>
            <p:nvPr/>
          </p:nvSpPr>
          <p:spPr>
            <a:xfrm>
              <a:off x="1616088" y="-81648"/>
              <a:ext cx="1086485" cy="296545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>
                  <a:solidFill>
                    <a:srgbClr val="0D0D0D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條件永遠成立</a:t>
              </a:r>
              <a:endParaRPr lang="zh-TW" sz="1600" kern="100">
                <a:effectLst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18" name="直線單箭頭接點 17"/>
            <p:cNvCxnSpPr/>
            <p:nvPr/>
          </p:nvCxnSpPr>
          <p:spPr>
            <a:xfrm>
              <a:off x="0" y="458337"/>
              <a:ext cx="936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: 圓角 27"/>
            <p:cNvSpPr/>
            <p:nvPr/>
          </p:nvSpPr>
          <p:spPr>
            <a:xfrm>
              <a:off x="989462" y="382137"/>
              <a:ext cx="1748119" cy="296545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solidFill>
                    <a:srgbClr val="0D0D0D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無限循環無法終止</a:t>
              </a:r>
              <a:endParaRPr lang="zh-TW" sz="1600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6886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69650" y="428130"/>
            <a:ext cx="30748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Aft>
                <a:spcPts val="0"/>
              </a:spcAft>
            </a:pPr>
            <a:r>
              <a:rPr lang="en-US" altLang="zh-TW" sz="40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W</a:t>
            </a:r>
            <a:r>
              <a:rPr lang="en-US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hile</a:t>
            </a:r>
            <a:r>
              <a:rPr lang="zh-TW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迴圈介紹</a:t>
            </a:r>
            <a:endParaRPr lang="zh-TW" altLang="zh-TW" sz="3200" kern="100" dirty="0">
              <a:latin typeface="微軟正黑體" pitchFamily="34" charset="-12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6812" y="1378972"/>
            <a:ext cx="10819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以下例試做看看</a:t>
            </a:r>
            <a:r>
              <a:rPr lang="zh-TW" altLang="zh-TW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，先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在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Screen 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配置一個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Textbox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、按鈕及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Label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，當在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Textbox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輸入數字並按下按鈕時，將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Label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的文字顯示改為計算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Textbox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數值的整數和。</a:t>
            </a:r>
          </a:p>
        </p:txBody>
      </p:sp>
      <p:pic>
        <p:nvPicPr>
          <p:cNvPr id="17" name="圖片 16"/>
          <p:cNvPicPr/>
          <p:nvPr/>
        </p:nvPicPr>
        <p:blipFill rotWithShape="1">
          <a:blip r:embed="rId4"/>
          <a:srcRect t="1088"/>
          <a:stretch/>
        </p:blipFill>
        <p:spPr bwMode="auto">
          <a:xfrm>
            <a:off x="536812" y="2213578"/>
            <a:ext cx="2424977" cy="3840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圖片 17"/>
          <p:cNvPicPr/>
          <p:nvPr/>
        </p:nvPicPr>
        <p:blipFill rotWithShape="1">
          <a:blip r:embed="rId5"/>
          <a:srcRect l="1085" r="1948"/>
          <a:stretch/>
        </p:blipFill>
        <p:spPr bwMode="auto">
          <a:xfrm>
            <a:off x="3286894" y="3429794"/>
            <a:ext cx="4378250" cy="26245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圖片 1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606" y="2213578"/>
            <a:ext cx="2182111" cy="38407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20" name="矩形 19"/>
          <p:cNvSpPr/>
          <p:nvPr/>
        </p:nvSpPr>
        <p:spPr>
          <a:xfrm>
            <a:off x="8197010" y="2211850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執行結果</a:t>
            </a:r>
            <a:endParaRPr lang="zh-TW" altLang="zh-TW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等腰三角形 20"/>
          <p:cNvSpPr/>
          <p:nvPr/>
        </p:nvSpPr>
        <p:spPr>
          <a:xfrm rot="5400000">
            <a:off x="9407598" y="2262421"/>
            <a:ext cx="216000" cy="2160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590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-12702"/>
            <a:ext cx="12190413" cy="37314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5021" y="6524548"/>
            <a:ext cx="625393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6524548"/>
            <a:ext cx="10438041" cy="33504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54" tIns="50027" rIns="100054" bIns="50027"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547" y="6170613"/>
            <a:ext cx="740569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接點 5"/>
          <p:cNvCxnSpPr/>
          <p:nvPr/>
        </p:nvCxnSpPr>
        <p:spPr>
          <a:xfrm>
            <a:off x="-191068" y="1144702"/>
            <a:ext cx="1534060" cy="0"/>
          </a:xfrm>
          <a:prstGeom prst="line">
            <a:avLst/>
          </a:prstGeom>
          <a:ln w="762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69650" y="428130"/>
            <a:ext cx="30748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Aft>
                <a:spcPts val="0"/>
              </a:spcAft>
            </a:pPr>
            <a:r>
              <a:rPr lang="en-US" altLang="zh-TW" sz="40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W</a:t>
            </a:r>
            <a:r>
              <a:rPr lang="en-US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hile</a:t>
            </a:r>
            <a:r>
              <a:rPr lang="zh-TW" altLang="zh-TW" sz="3200" b="1" kern="100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Times New Roman" panose="02020603050405020304" pitchFamily="18" charset="0"/>
              </a:rPr>
              <a:t>迴圈介紹</a:t>
            </a:r>
            <a:endParaRPr lang="zh-TW" altLang="zh-TW" sz="3200" kern="100" dirty="0">
              <a:latin typeface="微軟正黑體" pitchFamily="34" charset="-12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8582" y="1334011"/>
            <a:ext cx="110864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迴圈與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While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迴圈的範例可以發現迴圈雖然分為固定執行次數與不固定執行次數，但根據不同迴圈的條件設定方式做調整，可以達到相同的結果，所以一般情況下可以依照個人喜好來進行迴圈的使用。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478582" y="4535321"/>
            <a:ext cx="7344816" cy="1433412"/>
          </a:xfrm>
          <a:prstGeom prst="roundRect">
            <a:avLst/>
          </a:prstGeom>
          <a:gradFill flip="none" rotWithShape="1">
            <a:gsLst>
              <a:gs pos="0">
                <a:srgbClr val="044875">
                  <a:shade val="30000"/>
                  <a:satMod val="115000"/>
                  <a:alpha val="75000"/>
                </a:srgbClr>
              </a:gs>
              <a:gs pos="50000">
                <a:srgbClr val="044875">
                  <a:shade val="67500"/>
                  <a:satMod val="115000"/>
                </a:srgbClr>
              </a:gs>
              <a:gs pos="100000">
                <a:srgbClr val="044875">
                  <a:shade val="100000"/>
                  <a:satMod val="115000"/>
                  <a:alpha val="9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請根據上面所教的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迴圈與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While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迴圈，選擇其中一個將範圍設定為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每次執行增量改為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，使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sum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的奇數和，觀察迴圈的執行次數，並將結果顯示在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Label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799691" y="4322578"/>
            <a:ext cx="888924" cy="42548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活動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0590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1096</Words>
  <Application>Microsoft Office PowerPoint</Application>
  <PresentationFormat>自訂</PresentationFormat>
  <Paragraphs>53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yizhen</dc:creator>
  <cp:lastModifiedBy>QQ</cp:lastModifiedBy>
  <cp:revision>26</cp:revision>
  <dcterms:created xsi:type="dcterms:W3CDTF">2019-02-22T04:41:13Z</dcterms:created>
  <dcterms:modified xsi:type="dcterms:W3CDTF">2019-04-28T07:18:53Z</dcterms:modified>
</cp:coreProperties>
</file>