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8" r:id="rId2"/>
    <p:sldId id="259" r:id="rId3"/>
    <p:sldId id="260" r:id="rId4"/>
    <p:sldId id="268" r:id="rId5"/>
    <p:sldId id="269" r:id="rId6"/>
    <p:sldId id="270" r:id="rId7"/>
    <p:sldId id="261" r:id="rId8"/>
    <p:sldId id="262" r:id="rId9"/>
    <p:sldId id="271" r:id="rId10"/>
    <p:sldId id="272" r:id="rId11"/>
    <p:sldId id="274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63" r:id="rId22"/>
    <p:sldId id="283" r:id="rId23"/>
    <p:sldId id="284" r:id="rId24"/>
    <p:sldId id="285" r:id="rId25"/>
    <p:sldId id="286" r:id="rId26"/>
    <p:sldId id="287" r:id="rId27"/>
  </p:sldIdLst>
  <p:sldSz cx="12190413" cy="6859588"/>
  <p:notesSz cx="6858000" cy="9144000"/>
  <p:defaultTextStyle>
    <a:defPPr>
      <a:defRPr lang="zh-TW"/>
    </a:defPPr>
    <a:lvl1pPr marL="0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4875"/>
    <a:srgbClr val="037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6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62E71-E9F4-414E-9E1A-D3F5D43785C0}" type="datetimeFigureOut">
              <a:rPr lang="zh-TW" altLang="en-US" smtClean="0"/>
              <a:t>2019/4/28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E2C0-8C07-46D7-AAE3-995E096142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460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814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96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423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32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18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42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89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50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60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257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63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35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3" y="1122623"/>
            <a:ext cx="9142810" cy="238815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3" y="3602872"/>
            <a:ext cx="9142810" cy="1656145"/>
          </a:xfrm>
        </p:spPr>
        <p:txBody>
          <a:bodyPr/>
          <a:lstStyle>
            <a:lvl1pPr marL="0" indent="0" algn="ctr">
              <a:buNone/>
              <a:defRPr sz="2600"/>
            </a:lvl1pPr>
            <a:lvl2pPr marL="500268" indent="0" algn="ctr">
              <a:buNone/>
              <a:defRPr sz="2200"/>
            </a:lvl2pPr>
            <a:lvl3pPr marL="1000536" indent="0" algn="ctr">
              <a:buNone/>
              <a:defRPr sz="2000"/>
            </a:lvl3pPr>
            <a:lvl4pPr marL="1500805" indent="0" algn="ctr">
              <a:buNone/>
              <a:defRPr sz="1800"/>
            </a:lvl4pPr>
            <a:lvl5pPr marL="2001073" indent="0" algn="ctr">
              <a:buNone/>
              <a:defRPr sz="1800"/>
            </a:lvl5pPr>
            <a:lvl6pPr marL="2501341" indent="0" algn="ctr">
              <a:buNone/>
              <a:defRPr sz="1800"/>
            </a:lvl6pPr>
            <a:lvl7pPr marL="3001609" indent="0" algn="ctr">
              <a:buNone/>
              <a:defRPr sz="1800"/>
            </a:lvl7pPr>
            <a:lvl8pPr marL="3501878" indent="0" algn="ctr">
              <a:buNone/>
              <a:defRPr sz="1800"/>
            </a:lvl8pPr>
            <a:lvl9pPr marL="4002146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10"/>
            <a:ext cx="2628558" cy="581318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4" y="365210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7"/>
            <a:ext cx="10514231" cy="285339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8"/>
            <a:ext cx="10514231" cy="1500534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02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05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008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01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01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016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01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02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7B-3909-433D-9621-020AC3631D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487E-DA75-40AD-AFB9-B7E6678009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3" y="1826048"/>
            <a:ext cx="5180925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5" cy="43523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6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7"/>
            <a:ext cx="5157116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6" y="1681552"/>
            <a:ext cx="5182514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6" y="2505657"/>
            <a:ext cx="5182514" cy="3685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2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9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5" y="987657"/>
            <a:ext cx="6171397" cy="487475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5" y="987657"/>
            <a:ext cx="6171397" cy="487475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0268" indent="0">
              <a:buNone/>
              <a:defRPr sz="3100"/>
            </a:lvl2pPr>
            <a:lvl3pPr marL="1000536" indent="0">
              <a:buNone/>
              <a:defRPr sz="2600"/>
            </a:lvl3pPr>
            <a:lvl4pPr marL="1500805" indent="0">
              <a:buNone/>
              <a:defRPr sz="2200"/>
            </a:lvl4pPr>
            <a:lvl5pPr marL="2001073" indent="0">
              <a:buNone/>
              <a:defRPr sz="2200"/>
            </a:lvl5pPr>
            <a:lvl6pPr marL="2501341" indent="0">
              <a:buNone/>
              <a:defRPr sz="2200"/>
            </a:lvl6pPr>
            <a:lvl7pPr marL="3001609" indent="0">
              <a:buNone/>
              <a:defRPr sz="2200"/>
            </a:lvl7pPr>
            <a:lvl8pPr marL="3501878" indent="0">
              <a:buNone/>
              <a:defRPr sz="2200"/>
            </a:lvl8pPr>
            <a:lvl9pPr marL="4002146" indent="0">
              <a:buNone/>
              <a:defRPr sz="22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092" y="1826048"/>
            <a:ext cx="10514231" cy="435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5"/>
            <a:ext cx="2742843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2019/4/28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6" y="6357825"/>
            <a:ext cx="4114264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5"/>
            <a:ext cx="2742843" cy="365210"/>
          </a:xfrm>
          <a:prstGeom prst="rect">
            <a:avLst/>
          </a:prstGeom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430D88-0AE5-4EDA-BDD3-1B97B5FCD56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500268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000536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500805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001073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50134" indent="-250134" algn="l" rtl="0" eaLnBrk="0" fontAlgn="base" hangingPunct="0">
        <a:lnSpc>
          <a:spcPct val="90000"/>
        </a:lnSpc>
        <a:spcBef>
          <a:spcPts val="1094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0402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71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9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51207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51475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744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12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280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6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3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05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073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1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609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87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14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2057" y="2863705"/>
            <a:ext cx="8169799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zh-TW" altLang="en-US" sz="4800" b="1" spc="328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函數</a:t>
            </a:r>
            <a:endParaRPr lang="zh-CN" altLang="en-US" sz="4800" b="1" spc="328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4153948" y="3787840"/>
            <a:ext cx="3846011" cy="362034"/>
            <a:chOff x="4154888" y="3453573"/>
            <a:chExt cx="3846874" cy="36104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599995" y="2257947"/>
            <a:ext cx="8955509" cy="2383390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10288839" y="4326940"/>
            <a:ext cx="1109519" cy="1130562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792062" y="1462431"/>
            <a:ext cx="1109519" cy="1132149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323" y="1998066"/>
            <a:ext cx="5966426" cy="639640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en-US" altLang="zh-CN" sz="3500" dirty="0" smtClean="0">
                <a:solidFill>
                  <a:srgbClr val="044875"/>
                </a:solidFill>
                <a:latin typeface="微軟正黑體" pitchFamily="34" charset="-120"/>
                <a:ea typeface="微軟正黑體" pitchFamily="34" charset="-120"/>
              </a:rPr>
              <a:t>APP Inventor 2 </a:t>
            </a:r>
            <a:r>
              <a:rPr lang="zh-TW" altLang="en-US" sz="3500" dirty="0" smtClean="0">
                <a:solidFill>
                  <a:srgbClr val="044875"/>
                </a:solidFill>
                <a:latin typeface="微軟正黑體" pitchFamily="34" charset="-120"/>
                <a:ea typeface="微軟正黑體" pitchFamily="34" charset="-120"/>
              </a:rPr>
              <a:t>程式設計</a:t>
            </a:r>
            <a:endParaRPr lang="zh-CN" altLang="en-US" sz="3500" dirty="0">
              <a:solidFill>
                <a:srgbClr val="04487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5443244" y="4130710"/>
            <a:ext cx="1303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smtClean="0">
                <a:solidFill>
                  <a:srgbClr val="0448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Unit </a:t>
            </a:r>
            <a:r>
              <a:rPr lang="en-US" altLang="zh-TW" sz="2800" b="1" smtClean="0">
                <a:solidFill>
                  <a:srgbClr val="0448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endParaRPr lang="zh-TW" altLang="en-US" sz="2800" b="1" dirty="0">
              <a:solidFill>
                <a:srgbClr val="04487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384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05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49" grpId="0" animBg="1"/>
      <p:bldP spid="53" grpId="0" animBg="1"/>
      <p:bldP spid="54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9805" y="1630324"/>
            <a:ext cx="10945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b="1" dirty="0" smtClean="0">
                <a:solidFill>
                  <a:schemeClr val="accent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三角函數</a:t>
            </a:r>
            <a:r>
              <a:rPr lang="zh-TW" altLang="en-US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回</a:t>
            </a:r>
            <a:r>
              <a:rPr lang="zh-TW" altLang="zh-TW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傳指定數字的正弦、餘弦、正切、反正弦、反餘弦與反正切函數值，單位為度。</a:t>
            </a:r>
            <a:endParaRPr lang="zh-TW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619805" y="3598699"/>
            <a:ext cx="243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chemeClr val="accent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弧度</a:t>
            </a:r>
            <a:r>
              <a:rPr lang="en-US" altLang="zh-TW" b="1" dirty="0">
                <a:solidFill>
                  <a:schemeClr val="accent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b="1" dirty="0">
                <a:solidFill>
                  <a:schemeClr val="accent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角度</a:t>
            </a:r>
            <a:r>
              <a:rPr lang="zh-TW" altLang="zh-TW" b="1" dirty="0" smtClean="0">
                <a:solidFill>
                  <a:schemeClr val="accent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轉換</a:t>
            </a:r>
            <a:r>
              <a:rPr lang="zh-TW" altLang="en-US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zh-TW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803000"/>
              </p:ext>
            </p:extLst>
          </p:nvPr>
        </p:nvGraphicFramePr>
        <p:xfrm>
          <a:off x="3140085" y="3426161"/>
          <a:ext cx="4866232" cy="90259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3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convert radians to degrees</a:t>
                      </a:r>
                      <a:endParaRPr lang="zh-TW" sz="1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>
                          <a:effectLst/>
                        </a:rPr>
                        <a:t>將弧度轉換為角度</a:t>
                      </a:r>
                      <a:endParaRPr lang="zh-TW" sz="1800" b="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convert degrees to radians</a:t>
                      </a:r>
                      <a:endParaRPr lang="zh-TW" sz="1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</a:rPr>
                        <a:t>將角度轉換為弧度</a:t>
                      </a:r>
                      <a:endParaRPr lang="zh-TW" sz="1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圖片 14"/>
          <p:cNvPicPr/>
          <p:nvPr/>
        </p:nvPicPr>
        <p:blipFill rotWithShape="1">
          <a:blip r:embed="rId4"/>
          <a:srcRect l="4160" t="14117" r="4167" b="11571"/>
          <a:stretch/>
        </p:blipFill>
        <p:spPr bwMode="auto">
          <a:xfrm>
            <a:off x="8396668" y="3365366"/>
            <a:ext cx="3168353" cy="924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914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2599" y="1497489"/>
            <a:ext cx="1116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b="1" kern="1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原數字轉換為指定位數之</a:t>
            </a:r>
            <a:r>
              <a:rPr lang="zh-TW" altLang="zh-TW" b="1" kern="1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小數</a:t>
            </a:r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指定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小數位數不能為負數。若原小數位數過多則四捨五入，反之則補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622599" y="2426834"/>
            <a:ext cx="11161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以下例試做看看，將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5656.66666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設成小數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位呈現。我們在此函數後方加入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Math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裡的數值方塊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5656.66666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，分別結合在上下方。</a:t>
            </a:r>
          </a:p>
        </p:txBody>
      </p:sp>
      <p:pic>
        <p:nvPicPr>
          <p:cNvPr id="14" name="圖片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881193" y="3247060"/>
            <a:ext cx="3990975" cy="286512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574926" y="3530600"/>
            <a:ext cx="451966" cy="2730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9" name="圖片 18"/>
          <p:cNvPicPr/>
          <p:nvPr/>
        </p:nvPicPr>
        <p:blipFill>
          <a:blip r:embed="rId5"/>
          <a:stretch>
            <a:fillRect/>
          </a:stretch>
        </p:blipFill>
        <p:spPr>
          <a:xfrm>
            <a:off x="6383238" y="4245684"/>
            <a:ext cx="3672408" cy="81396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236490" y="4090109"/>
            <a:ext cx="387350" cy="184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92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4606" y="1457339"/>
            <a:ext cx="10870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跟前些例子一樣需加入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來呈現及觸發方塊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button.Click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do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後即可完成此函數程式並顯示在模擬器上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910630" y="2663113"/>
            <a:ext cx="5877516" cy="1116191"/>
          </a:xfrm>
          <a:prstGeom prst="rect">
            <a:avLst/>
          </a:prstGeom>
        </p:spPr>
      </p:pic>
      <p:pic>
        <p:nvPicPr>
          <p:cNvPr id="14" name="圖片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01"/>
          <a:stretch/>
        </p:blipFill>
        <p:spPr bwMode="auto">
          <a:xfrm>
            <a:off x="7209102" y="4190326"/>
            <a:ext cx="2160240" cy="1980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694606" y="4319660"/>
            <a:ext cx="6336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可以發現數值僅有小數後的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位數並出現進位的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2494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7195" y="1629332"/>
            <a:ext cx="999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b="1" kern="1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判斷是否為</a:t>
            </a:r>
            <a:r>
              <a:rPr lang="zh-TW" altLang="zh-TW" b="1" kern="100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數字</a:t>
            </a:r>
            <a:r>
              <a:rPr lang="zh-TW" altLang="en-US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指定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物件如果為數字，回傳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true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，反之回傳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false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3" name="圖片 12"/>
          <p:cNvPicPr/>
          <p:nvPr/>
        </p:nvPicPr>
        <p:blipFill rotWithShape="1">
          <a:blip r:embed="rId4"/>
          <a:srcRect l="13816" t="24208" r="10198" b="15611"/>
          <a:stretch/>
        </p:blipFill>
        <p:spPr>
          <a:xfrm>
            <a:off x="9146224" y="1413570"/>
            <a:ext cx="2209892" cy="7563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17195" y="2349674"/>
            <a:ext cx="10662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以下例試做看看，回傳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hello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文字顯示為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false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。我們在此函數後方加入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的文字方塊。並在文字方塊內輸入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hello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17" name="圖片 16"/>
          <p:cNvPicPr/>
          <p:nvPr/>
        </p:nvPicPr>
        <p:blipFill rotWithShape="1">
          <a:blip r:embed="rId5"/>
          <a:srcRect b="16744"/>
          <a:stretch/>
        </p:blipFill>
        <p:spPr>
          <a:xfrm>
            <a:off x="1342992" y="3207535"/>
            <a:ext cx="3684905" cy="2808312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702718" y="4286250"/>
            <a:ext cx="399132" cy="223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156574" y="3496235"/>
            <a:ext cx="562368" cy="3074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20" name="圖片 19"/>
          <p:cNvPicPr/>
          <p:nvPr/>
        </p:nvPicPr>
        <p:blipFill>
          <a:blip r:embed="rId6"/>
          <a:stretch>
            <a:fillRect/>
          </a:stretch>
        </p:blipFill>
        <p:spPr>
          <a:xfrm>
            <a:off x="5596987" y="3891652"/>
            <a:ext cx="2783091" cy="6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0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5962" y="1457339"/>
            <a:ext cx="1041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跟前些例子一樣需加入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來呈現及觸發方塊，比如加入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when 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button.Click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do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後即可完成此函數程式並顯示在模擬器上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1" name="圖片 20"/>
          <p:cNvPicPr/>
          <p:nvPr/>
        </p:nvPicPr>
        <p:blipFill>
          <a:blip r:embed="rId4"/>
          <a:stretch>
            <a:fillRect/>
          </a:stretch>
        </p:blipFill>
        <p:spPr>
          <a:xfrm>
            <a:off x="2422798" y="2421682"/>
            <a:ext cx="5882418" cy="1024430"/>
          </a:xfrm>
          <a:prstGeom prst="rect">
            <a:avLst/>
          </a:prstGeom>
        </p:spPr>
      </p:pic>
      <p:pic>
        <p:nvPicPr>
          <p:cNvPr id="22" name="圖片 2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78"/>
          <a:stretch/>
        </p:blipFill>
        <p:spPr bwMode="auto">
          <a:xfrm>
            <a:off x="6516135" y="4141937"/>
            <a:ext cx="2295297" cy="2054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575962" y="4077866"/>
            <a:ext cx="5424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可以發現由於是文字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hello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所以回傳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false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284863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7129" y="457912"/>
            <a:ext cx="398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亂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數比大小函數範例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574" y="1453644"/>
            <a:ext cx="6545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/>
            <a:r>
              <a:rPr lang="zh-TW" altLang="zh-TW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當按下按鈕時，隨機產生兩亂數，並顯示最大數值。</a:t>
            </a:r>
            <a:endParaRPr lang="zh-TW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406574" y="2321678"/>
            <a:ext cx="10657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endParaRPr lang="zh-TW" altLang="zh-TW" sz="2400" kern="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在設計版面中，設置兩個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、一個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Label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來呈現數值及一個按鈕來觸發執行程式。</a:t>
            </a:r>
          </a:p>
        </p:txBody>
      </p:sp>
      <p:pic>
        <p:nvPicPr>
          <p:cNvPr id="21" name="圖片 20"/>
          <p:cNvPicPr/>
          <p:nvPr/>
        </p:nvPicPr>
        <p:blipFill>
          <a:blip r:embed="rId4"/>
          <a:stretch>
            <a:fillRect/>
          </a:stretch>
        </p:blipFill>
        <p:spPr>
          <a:xfrm>
            <a:off x="4367014" y="3126390"/>
            <a:ext cx="2088232" cy="3398158"/>
          </a:xfrm>
          <a:prstGeom prst="rect">
            <a:avLst/>
          </a:prstGeom>
        </p:spPr>
      </p:pic>
      <p:cxnSp>
        <p:nvCxnSpPr>
          <p:cNvPr id="22" name="直線單箭頭接點 21"/>
          <p:cNvCxnSpPr/>
          <p:nvPr/>
        </p:nvCxnSpPr>
        <p:spPr>
          <a:xfrm flipH="1" flipV="1">
            <a:off x="5591150" y="3770786"/>
            <a:ext cx="549910" cy="1784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文字方塊 2"/>
          <p:cNvSpPr txBox="1">
            <a:spLocks noChangeArrowheads="1"/>
          </p:cNvSpPr>
          <p:nvPr/>
        </p:nvSpPr>
        <p:spPr bwMode="auto">
          <a:xfrm>
            <a:off x="6239222" y="3821612"/>
            <a:ext cx="1944216" cy="6074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</a:t>
            </a:r>
            <a:r>
              <a:rPr lang="en-US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Textbox2</a:t>
            </a:r>
            <a:endParaRPr lang="zh-TW" sz="1800" b="1" kern="1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H="1" flipV="1">
            <a:off x="4655031" y="4429082"/>
            <a:ext cx="373132" cy="30717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文字方塊 2"/>
          <p:cNvSpPr txBox="1">
            <a:spLocks noChangeArrowheads="1"/>
          </p:cNvSpPr>
          <p:nvPr/>
        </p:nvSpPr>
        <p:spPr bwMode="auto">
          <a:xfrm>
            <a:off x="5082609" y="4750736"/>
            <a:ext cx="1957068" cy="3735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</a:t>
            </a:r>
            <a:r>
              <a:rPr lang="en-US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Label</a:t>
            </a: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及按鈕</a:t>
            </a:r>
            <a:endParaRPr lang="zh-TW" sz="2800" b="1" kern="10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19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7129" y="457912"/>
            <a:ext cx="398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亂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數比大小函數範例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2461" y="1436217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endParaRPr lang="zh-TW" altLang="zh-TW" sz="2400" b="1" kern="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Blocks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中，選擇按鈕裡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when Click do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方塊。</a:t>
            </a:r>
          </a:p>
        </p:txBody>
      </p:sp>
      <p:pic>
        <p:nvPicPr>
          <p:cNvPr id="16" name="圖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286894" y="2284767"/>
            <a:ext cx="5274310" cy="394208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447134" y="2637706"/>
            <a:ext cx="2213992" cy="694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71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7129" y="457912"/>
            <a:ext cx="398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亂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數比大小函數範例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606" y="1442221"/>
            <a:ext cx="107984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endParaRPr lang="zh-TW" altLang="zh-TW" sz="2400" b="1" kern="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拖拉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set Textbox1.Text to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方塊及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Math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裡拖拉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random integer from to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方塊。</a:t>
            </a:r>
          </a:p>
        </p:txBody>
      </p:sp>
      <p:pic>
        <p:nvPicPr>
          <p:cNvPr id="12" name="圖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157417" y="2443643"/>
            <a:ext cx="2751455" cy="2841625"/>
          </a:xfrm>
          <a:prstGeom prst="rect">
            <a:avLst/>
          </a:prstGeom>
        </p:spPr>
      </p:pic>
      <p:pic>
        <p:nvPicPr>
          <p:cNvPr id="13" name="圖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6093809" y="2354108"/>
            <a:ext cx="2047240" cy="293116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157416" y="3789834"/>
            <a:ext cx="2713653" cy="3295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110319" y="3924300"/>
            <a:ext cx="2043430" cy="3378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6060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7129" y="457912"/>
            <a:ext cx="398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亂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數比大小函數範例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4606" y="1436217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四</a:t>
            </a:r>
            <a:endParaRPr lang="zh-TW" altLang="zh-TW" sz="2400" kern="100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組合方塊於第一步驟的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 Click do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331481" y="2293521"/>
            <a:ext cx="5632450" cy="142430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94606" y="3991319"/>
            <a:ext cx="11183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endParaRPr lang="zh-TW" altLang="zh-TW" sz="2400" kern="100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在顯示最大數標籤，同樣拖拉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set label1.Text to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方塊並在後面組合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Math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min/max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函數方塊。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圖片 13"/>
          <p:cNvPicPr/>
          <p:nvPr/>
        </p:nvPicPr>
        <p:blipFill>
          <a:blip r:embed="rId5"/>
          <a:stretch>
            <a:fillRect/>
          </a:stretch>
        </p:blipFill>
        <p:spPr>
          <a:xfrm>
            <a:off x="1345580" y="4732010"/>
            <a:ext cx="5616575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5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7129" y="457912"/>
            <a:ext cx="398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亂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數比大小函數範例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606" y="1459457"/>
            <a:ext cx="9001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endParaRPr lang="zh-TW" altLang="zh-TW" sz="2400" kern="100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min/max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方塊後面組合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的數值及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Textbox2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的數值。</a:t>
            </a:r>
          </a:p>
        </p:txBody>
      </p:sp>
      <p:pic>
        <p:nvPicPr>
          <p:cNvPr id="16" name="圖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198662" y="2522557"/>
            <a:ext cx="4474210" cy="355092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86694" y="4869954"/>
            <a:ext cx="780223" cy="47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027204" y="4993010"/>
            <a:ext cx="2645668" cy="353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9" name="圖片 18"/>
          <p:cNvPicPr/>
          <p:nvPr/>
        </p:nvPicPr>
        <p:blipFill>
          <a:blip r:embed="rId5"/>
          <a:stretch>
            <a:fillRect/>
          </a:stretch>
        </p:blipFill>
        <p:spPr>
          <a:xfrm>
            <a:off x="5960904" y="3449960"/>
            <a:ext cx="5750926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67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線接點 7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102554" y="436816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內</a:t>
            </a:r>
            <a:r>
              <a:rPr lang="zh-TW" altLang="zh-TW" sz="3200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建函數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9829" y="1413570"/>
            <a:ext cx="1115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內建函數是指因應某一特殊功能或較複雜計算所寫成的內建子程式，用來簡化輸入之公式，使用者利用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所提供的內建函數可以縮短公式的建立時間，提高程式撰寫速率。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接點 16"/>
          <p:cNvCxnSpPr/>
          <p:nvPr/>
        </p:nvCxnSpPr>
        <p:spPr>
          <a:xfrm>
            <a:off x="-169490" y="3357786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2554" y="2638362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9829" y="3717826"/>
            <a:ext cx="9711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b="1" kern="100" dirty="0">
                <a:solidFill>
                  <a:schemeClr val="accent6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隨機範圍</a:t>
            </a:r>
            <a:r>
              <a:rPr lang="zh-TW" altLang="zh-TW" b="1" kern="100" dirty="0" smtClean="0">
                <a:solidFill>
                  <a:schemeClr val="accent6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整數</a:t>
            </a:r>
            <a:r>
              <a:rPr lang="zh-TW" altLang="en-US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回</a:t>
            </a:r>
            <a:r>
              <a:rPr lang="zh-TW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傳一個介於指定數字之間的隨機整數，包含上限與下限。參數由小到大或由大到小不會影響計算結果。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圖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1066920" y="4472072"/>
            <a:ext cx="2971800" cy="62357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559829" y="5275075"/>
            <a:ext cx="5917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b="1" kern="100" dirty="0">
                <a:solidFill>
                  <a:schemeClr val="accent6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隨機</a:t>
            </a:r>
            <a:r>
              <a:rPr lang="zh-TW" altLang="zh-TW" b="1" kern="100" dirty="0" smtClean="0">
                <a:solidFill>
                  <a:schemeClr val="accent6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小數</a:t>
            </a:r>
            <a:r>
              <a:rPr lang="zh-TW" altLang="en-US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回</a:t>
            </a:r>
            <a:r>
              <a:rPr lang="zh-TW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傳一個介於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0</a:t>
            </a:r>
            <a:r>
              <a:rPr lang="zh-TW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en-US" altLang="zh-TW" b="1" kern="1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之間的隨機小數。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圖片 21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920" y="5746310"/>
            <a:ext cx="1885950" cy="59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32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67129" y="457912"/>
            <a:ext cx="3980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亂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數比大小函數範例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606" y="147548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七</a:t>
            </a:r>
            <a:endParaRPr lang="zh-TW" altLang="zh-TW" sz="2400" kern="100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zh-TW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模擬器顯示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結果。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圖片 15"/>
          <p:cNvPicPr/>
          <p:nvPr/>
        </p:nvPicPr>
        <p:blipFill>
          <a:blip r:embed="rId4"/>
          <a:stretch>
            <a:fillRect/>
          </a:stretch>
        </p:blipFill>
        <p:spPr>
          <a:xfrm>
            <a:off x="3941882" y="1731397"/>
            <a:ext cx="1903095" cy="3987800"/>
          </a:xfrm>
          <a:prstGeom prst="rect">
            <a:avLst/>
          </a:prstGeom>
        </p:spPr>
      </p:pic>
      <p:pic>
        <p:nvPicPr>
          <p:cNvPr id="17" name="圖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7661573" y="1752481"/>
            <a:ext cx="1889125" cy="39427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646934" y="5904092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第一次隨機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產生</a:t>
            </a:r>
            <a:r>
              <a:rPr lang="zh-TW" altLang="en-US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359640" y="5904092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第二</a:t>
            </a:r>
            <a:r>
              <a:rPr lang="zh-TW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次隨機</a:t>
            </a:r>
            <a:r>
              <a:rPr lang="zh-TW" altLang="zh-TW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產生</a:t>
            </a:r>
            <a:r>
              <a:rPr lang="zh-TW" altLang="en-US" b="1" kern="100" dirty="0" smtClean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zh-TW" altLang="en-US" dirty="0"/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8652529" y="2446559"/>
            <a:ext cx="442841" cy="10015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文字方塊 2"/>
          <p:cNvSpPr txBox="1">
            <a:spLocks noChangeArrowheads="1"/>
          </p:cNvSpPr>
          <p:nvPr/>
        </p:nvSpPr>
        <p:spPr bwMode="auto">
          <a:xfrm>
            <a:off x="9125627" y="1789315"/>
            <a:ext cx="2382628" cy="91122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按下按鈕後從</a:t>
            </a:r>
            <a:r>
              <a:rPr lang="en-US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en-US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Textbox2</a:t>
            </a: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中選出較大數</a:t>
            </a:r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8060984" y="2922490"/>
            <a:ext cx="464686" cy="30222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文字方塊 2"/>
          <p:cNvSpPr txBox="1">
            <a:spLocks noChangeArrowheads="1"/>
          </p:cNvSpPr>
          <p:nvPr/>
        </p:nvSpPr>
        <p:spPr bwMode="auto">
          <a:xfrm>
            <a:off x="8652529" y="3113856"/>
            <a:ext cx="1601332" cy="6039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較大數顯示在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Label</a:t>
            </a:r>
            <a:r>
              <a:rPr 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</a:t>
            </a:r>
          </a:p>
        </p:txBody>
      </p:sp>
    </p:spTree>
    <p:extLst>
      <p:ext uri="{BB962C8B-B14F-4D97-AF65-F5344CB8AC3E}">
        <p14:creationId xmlns:p14="http://schemas.microsoft.com/office/powerpoint/2010/main" val="1907959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8542" y="436815"/>
            <a:ext cx="4390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華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氏攝氏溫度轉換範例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5186" y="1421124"/>
            <a:ext cx="9028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endParaRPr lang="zh-TW" altLang="zh-TW" sz="2400" kern="1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在設計版面中，設置兩個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來讓數值呈現及一個按鈕來觸發執行程式。</a:t>
            </a:r>
          </a:p>
        </p:txBody>
      </p:sp>
      <p:pic>
        <p:nvPicPr>
          <p:cNvPr id="12" name="圖片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38" y="2296053"/>
            <a:ext cx="2447160" cy="3874560"/>
          </a:xfrm>
          <a:prstGeom prst="rect">
            <a:avLst/>
          </a:prstGeom>
        </p:spPr>
      </p:pic>
      <p:cxnSp>
        <p:nvCxnSpPr>
          <p:cNvPr id="13" name="直線單箭頭接點 12"/>
          <p:cNvCxnSpPr/>
          <p:nvPr/>
        </p:nvCxnSpPr>
        <p:spPr>
          <a:xfrm flipV="1">
            <a:off x="3366488" y="3131739"/>
            <a:ext cx="209550" cy="21907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字方塊 2"/>
          <p:cNvSpPr txBox="1">
            <a:spLocks noChangeArrowheads="1"/>
          </p:cNvSpPr>
          <p:nvPr/>
        </p:nvSpPr>
        <p:spPr bwMode="auto">
          <a:xfrm>
            <a:off x="2134766" y="3377520"/>
            <a:ext cx="1152128" cy="3403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800" b="1" kern="100">
                <a:effectLst/>
                <a:ea typeface="微軟正黑體" panose="020B0604030504040204" pitchFamily="34" charset="-120"/>
                <a:cs typeface="Times New Roman" panose="02020603050405020304" pitchFamily="18" charset="0"/>
              </a:rPr>
              <a:t>設置按鈕</a:t>
            </a:r>
            <a:endParaRPr lang="zh-TW" sz="2800" b="1" kern="100">
              <a:effectLst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4836080" y="2935012"/>
            <a:ext cx="549910" cy="17843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5478700" y="3030896"/>
            <a:ext cx="1713670" cy="6267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Textbox2</a:t>
            </a:r>
            <a:endParaRPr lang="zh-TW" sz="18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4893230" y="3287437"/>
            <a:ext cx="428625" cy="1168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8542" y="436815"/>
            <a:ext cx="4390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華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氏攝氏溫度轉換範例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5963" y="1422953"/>
            <a:ext cx="5303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endParaRPr lang="zh-TW" altLang="zh-TW" sz="2400" kern="100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Blocks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中，選擇按鈕裡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 Click do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92" y="2737509"/>
            <a:ext cx="2284730" cy="353758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342992" y="2749550"/>
            <a:ext cx="2157730" cy="507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311230" y="1422953"/>
            <a:ext cx="54769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三</a:t>
            </a:r>
            <a:endParaRPr lang="zh-TW" altLang="zh-TW" sz="2400" kern="100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裡拖拉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set Textbox2 Text to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方塊及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set Textbox2 Text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，此時華氏溫度等於攝氏，因此須加上算式拼圖在裡面。</a:t>
            </a:r>
          </a:p>
        </p:txBody>
      </p:sp>
      <p:pic>
        <p:nvPicPr>
          <p:cNvPr id="20" name="圖片 19"/>
          <p:cNvPicPr/>
          <p:nvPr/>
        </p:nvPicPr>
        <p:blipFill rotWithShape="1">
          <a:blip r:embed="rId4"/>
          <a:srcRect l="5679" t="26145" r="5970" b="32679"/>
          <a:stretch/>
        </p:blipFill>
        <p:spPr bwMode="auto">
          <a:xfrm>
            <a:off x="6311230" y="3255775"/>
            <a:ext cx="5715460" cy="1129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7382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8542" y="436815"/>
            <a:ext cx="4390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華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氏攝氏溫度轉換範例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5" name="圖片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24445"/>
          <a:stretch>
            <a:fillRect/>
          </a:stretch>
        </p:blipFill>
        <p:spPr bwMode="auto">
          <a:xfrm>
            <a:off x="5346242" y="4847843"/>
            <a:ext cx="4467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圖片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0" b="30882"/>
          <a:stretch>
            <a:fillRect/>
          </a:stretch>
        </p:blipFill>
        <p:spPr bwMode="auto">
          <a:xfrm>
            <a:off x="5395455" y="1701602"/>
            <a:ext cx="2184400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圖片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0" b="38713"/>
          <a:stretch>
            <a:fillRect/>
          </a:stretch>
        </p:blipFill>
        <p:spPr bwMode="auto">
          <a:xfrm>
            <a:off x="5359736" y="2679266"/>
            <a:ext cx="2255838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圖片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8" b="36864"/>
          <a:stretch>
            <a:fillRect/>
          </a:stretch>
        </p:blipFill>
        <p:spPr bwMode="auto">
          <a:xfrm>
            <a:off x="5383549" y="3645818"/>
            <a:ext cx="2208213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3874" y="1485578"/>
            <a:ext cx="4883068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步驟四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選取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Math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裡相減方塊及數字方塊</a:t>
            </a:r>
            <a:r>
              <a:rPr kumimoji="0" lang="en-US" altLang="zh-TW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32</a:t>
            </a: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kumimoji="0" lang="en-US" altLang="zh-TW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步驟五</a:t>
            </a:r>
            <a:endParaRPr kumimoji="0" lang="en-US" altLang="zh-TW" sz="24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選取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Math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裡乘以方塊及數字方塊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六</a:t>
            </a:r>
            <a:endParaRPr lang="en-US" altLang="zh-TW" sz="24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選取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Math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裡除以方塊及數字方塊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b="1" dirty="0" smtClean="0"/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b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en-US" sz="2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七</a:t>
            </a:r>
            <a:endParaRPr lang="en-US" altLang="zh-TW" sz="24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步驟方塊組合來完成公式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04800" y="180975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067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8542" y="436815"/>
            <a:ext cx="4390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華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氏攝氏溫度轉換範例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8" name="圖片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" y="2136968"/>
            <a:ext cx="7319444" cy="11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圖片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40" y="4149874"/>
            <a:ext cx="14287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圖片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896" y="4661669"/>
            <a:ext cx="8439011" cy="12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1600200" y="4578349"/>
            <a:ext cx="527050" cy="171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0808" y="1370217"/>
            <a:ext cx="75672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步驟八</a:t>
            </a:r>
            <a:endParaRPr kumimoji="0" lang="en-US" altLang="zh-TW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將華氏、攝氏數字方塊代入組合好的拼圖，完成溫度轉換。</a:t>
            </a:r>
            <a:endParaRPr kumimoji="0" lang="zh-TW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60808" y="3429794"/>
            <a:ext cx="99772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步驟九</a:t>
            </a:r>
            <a:endParaRPr lang="en-US" altLang="zh-TW" sz="24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完成溫度轉換後，若想讓數字呈現漂亮一點，可加入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round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四捨五入函數方塊。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128587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0" y="35528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97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18542" y="436815"/>
            <a:ext cx="4390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華</a:t>
            </a:r>
            <a:r>
              <a:rPr lang="zh-TW" altLang="zh-TW" sz="3200" b="1" kern="100" dirty="0">
                <a:solidFill>
                  <a:srgbClr val="C00000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氏攝氏溫度轉換範例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8582" y="1341562"/>
            <a:ext cx="6092825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2400" b="1" kern="100" dirty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步驟</a:t>
            </a:r>
            <a:r>
              <a:rPr lang="zh-TW" altLang="zh-TW" sz="2400" b="1" kern="100" dirty="0" smtClean="0">
                <a:solidFill>
                  <a:schemeClr val="accent2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十</a:t>
            </a:r>
            <a:endParaRPr lang="zh-TW" altLang="zh-TW" sz="2400" kern="100" dirty="0">
              <a:solidFill>
                <a:schemeClr val="accent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zh-TW" altLang="zh-TW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模擬器顯示結果。</a:t>
            </a:r>
            <a:endParaRPr lang="zh-TW" altLang="zh-TW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1805269"/>
            <a:ext cx="1944216" cy="3920508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 flipH="1" flipV="1">
            <a:off x="4531057" y="2442949"/>
            <a:ext cx="601577" cy="12964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文字方塊 2"/>
          <p:cNvSpPr txBox="1">
            <a:spLocks noChangeArrowheads="1"/>
          </p:cNvSpPr>
          <p:nvPr/>
        </p:nvSpPr>
        <p:spPr bwMode="auto">
          <a:xfrm>
            <a:off x="5220264" y="2511632"/>
            <a:ext cx="2602820" cy="3423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en-US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sz="1800" b="1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輸入溫度</a:t>
            </a:r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4176215" y="2715904"/>
            <a:ext cx="517635" cy="42691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文字方塊 2"/>
          <p:cNvSpPr txBox="1">
            <a:spLocks noChangeArrowheads="1"/>
          </p:cNvSpPr>
          <p:nvPr/>
        </p:nvSpPr>
        <p:spPr bwMode="auto">
          <a:xfrm>
            <a:off x="4820849" y="3102183"/>
            <a:ext cx="2858219" cy="5842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zh-TW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按下按鈕後顯示轉換溫度於</a:t>
            </a:r>
            <a:r>
              <a:rPr lang="en-US" sz="1800" b="1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Textbox2</a:t>
            </a:r>
            <a:endParaRPr lang="zh-TW" sz="1800" b="1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9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2857" y="434613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4000" b="1" kern="1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練習題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84631" y="1857448"/>
            <a:ext cx="94085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公斤單位數值轉換台斤單位數值的程式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en-US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設計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成績計算程式，輸入國英數個別科目成績後計算分別的總分數、總平均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夏季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商品優惠八五折活動，設置輸入商品價錢後輸出打折後價錢並捨去小數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endParaRPr lang="en-US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老師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加分加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25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分，最高不能超過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100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分。輸入調整前分數後輸出調整後分數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endParaRPr lang="en-US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</a:pP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一程式計算營業額，輸入各四季營業額，計算平均並選出最高季的營收。</a:t>
            </a:r>
          </a:p>
        </p:txBody>
      </p:sp>
    </p:spTree>
    <p:extLst>
      <p:ext uri="{BB962C8B-B14F-4D97-AF65-F5344CB8AC3E}">
        <p14:creationId xmlns:p14="http://schemas.microsoft.com/office/powerpoint/2010/main" val="4234781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3954" y="2006131"/>
            <a:ext cx="112078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chemeClr val="accent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設定隨機數</a:t>
            </a:r>
            <a:r>
              <a:rPr lang="zh-TW" altLang="zh-TW" b="1" dirty="0" smtClean="0">
                <a:solidFill>
                  <a:schemeClr val="accent6"/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種子</a:t>
            </a:r>
            <a:r>
              <a:rPr lang="zh-TW" altLang="en-US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大部分</a:t>
            </a:r>
            <a:r>
              <a:rPr lang="zh-TW" altLang="zh-TW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計算機上的都有偽隨機</a:t>
            </a:r>
            <a:r>
              <a:rPr lang="zh-TW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數</a:t>
            </a:r>
            <a:r>
              <a:rPr lang="zh-TW" altLang="en-US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zh-TW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亂數表</a:t>
            </a:r>
            <a:r>
              <a:rPr lang="zh-TW" altLang="en-US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zh-TW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並不是真正的隨機數，只是重複的周期比較大的數列，是按一定的算法和種子值生成的，而利用此函數設定種子值，以改變亂數表的排列</a:t>
            </a:r>
            <a:r>
              <a:rPr lang="zh-TW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順序</a:t>
            </a:r>
            <a:r>
              <a:rPr lang="zh-TW" altLang="en-US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zh-TW" b="1" dirty="0" smtClean="0">
                <a:ea typeface="微軟正黑體" panose="020B0604030504040204" pitchFamily="34" charset="-120"/>
                <a:cs typeface="Times New Roman" panose="02020603050405020304" pitchFamily="18" charset="0"/>
              </a:rPr>
              <a:t>所以</a:t>
            </a:r>
            <a:r>
              <a:rPr lang="zh-TW" altLang="zh-TW" b="1" dirty="0">
                <a:ea typeface="微軟正黑體" panose="020B0604030504040204" pitchFamily="34" charset="-120"/>
                <a:cs typeface="Times New Roman" panose="02020603050405020304" pitchFamily="18" charset="0"/>
              </a:rPr>
              <a:t>在利用隨機數函數前先設定不同的亂數種子值，可避免生成亂數時產生相同的數列排序，根據使用情況不同，也可以藉由設定相同的亂數種子值，取得相同的數列排序。</a:t>
            </a:r>
            <a:endParaRPr lang="zh-TW" altLang="en-US" b="1" dirty="0"/>
          </a:p>
        </p:txBody>
      </p:sp>
      <p:pic>
        <p:nvPicPr>
          <p:cNvPr id="22" name="圖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982638" y="3870752"/>
            <a:ext cx="3133080" cy="80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9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4606" y="2493690"/>
            <a:ext cx="11089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以下例試做看看，利用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min/max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函數設計一個程式，放入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個數分別是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數值，找出他們的最大值最小值，並顯示在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首先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我們因為需要回傳比較大小數值，在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min/max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函數後方加入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Math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裡的數值方塊。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694606" y="3832658"/>
            <a:ext cx="3560445" cy="25590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71700" y="4120029"/>
            <a:ext cx="400050" cy="229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65200" y="4603750"/>
            <a:ext cx="387350" cy="184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13" name="圖片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469176" y="4184741"/>
            <a:ext cx="1832877" cy="9493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747463" y="4383876"/>
            <a:ext cx="3337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透過齒輪功能新增拖拉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number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到所需數值到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等腰三角形 14"/>
          <p:cNvSpPr/>
          <p:nvPr/>
        </p:nvSpPr>
        <p:spPr>
          <a:xfrm rot="16200000" flipV="1">
            <a:off x="6516179" y="4515112"/>
            <a:ext cx="216000" cy="216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/>
          <p:nvPr/>
        </p:nvPicPr>
        <p:blipFill rotWithShape="1">
          <a:blip r:embed="rId5"/>
          <a:srcRect t="2897"/>
          <a:stretch/>
        </p:blipFill>
        <p:spPr>
          <a:xfrm>
            <a:off x="9983295" y="3938955"/>
            <a:ext cx="1894422" cy="24875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矩形 16"/>
          <p:cNvSpPr/>
          <p:nvPr/>
        </p:nvSpPr>
        <p:spPr>
          <a:xfrm>
            <a:off x="579855" y="1379944"/>
            <a:ext cx="8395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最大</a:t>
            </a:r>
            <a:r>
              <a:rPr lang="en-US" altLang="zh-TW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b="1" dirty="0" smtClean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最小值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回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傳指定數字中最小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最大者，可利用齒輪來新增需要比較最大或最小的值。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圖片 17"/>
          <p:cNvPicPr/>
          <p:nvPr/>
        </p:nvPicPr>
        <p:blipFill rotWithShape="1">
          <a:blip r:embed="rId6"/>
          <a:srcRect t="6677" b="6115"/>
          <a:stretch/>
        </p:blipFill>
        <p:spPr>
          <a:xfrm>
            <a:off x="9374068" y="617973"/>
            <a:ext cx="2127948" cy="17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8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590" y="1389767"/>
            <a:ext cx="11377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由於函數不能單獨顯示在程式裡，需與其他方塊結合比如說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，所以我們將設定好的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min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和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max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函數方塊結合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方塊。</a:t>
            </a:r>
          </a:p>
        </p:txBody>
      </p:sp>
      <p:pic>
        <p:nvPicPr>
          <p:cNvPr id="10" name="圖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58689" y="2163829"/>
            <a:ext cx="2584601" cy="19262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50590" y="4413780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加入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方塊後還需要加入觸發的事件才能完成程式顯示於模擬器中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457200"/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，並使用裡面的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when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button.Click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do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方塊結合後完成程式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981764" y="3377678"/>
            <a:ext cx="3618215" cy="27775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293100" y="5737219"/>
            <a:ext cx="438150" cy="174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565626" y="3619500"/>
            <a:ext cx="1368152" cy="470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671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8825" y="4099871"/>
            <a:ext cx="9577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可以發現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max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函數顯示最大值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TextBox2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函數顯示最小值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  <p:pic>
        <p:nvPicPr>
          <p:cNvPr id="10" name="圖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1352726" y="1365337"/>
            <a:ext cx="3313430" cy="2532380"/>
          </a:xfrm>
          <a:prstGeom prst="rect">
            <a:avLst/>
          </a:prstGeom>
        </p:spPr>
      </p:pic>
      <p:pic>
        <p:nvPicPr>
          <p:cNvPr id="11" name="圖片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57"/>
          <a:stretch/>
        </p:blipFill>
        <p:spPr bwMode="auto">
          <a:xfrm>
            <a:off x="6089470" y="1412486"/>
            <a:ext cx="2093968" cy="2377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圓角矩形 11"/>
          <p:cNvSpPr/>
          <p:nvPr/>
        </p:nvSpPr>
        <p:spPr>
          <a:xfrm>
            <a:off x="262558" y="5117744"/>
            <a:ext cx="10585176" cy="1205968"/>
          </a:xfrm>
          <a:prstGeom prst="roundRect">
            <a:avLst/>
          </a:prstGeom>
          <a:gradFill flip="none" rotWithShape="1">
            <a:gsLst>
              <a:gs pos="0">
                <a:srgbClr val="044875">
                  <a:shade val="30000"/>
                  <a:satMod val="115000"/>
                  <a:alpha val="75000"/>
                </a:srgbClr>
              </a:gs>
              <a:gs pos="50000">
                <a:srgbClr val="044875">
                  <a:shade val="67500"/>
                  <a:satMod val="115000"/>
                </a:srgbClr>
              </a:gs>
              <a:gs pos="100000">
                <a:srgbClr val="044875">
                  <a:shade val="100000"/>
                  <a:satMod val="115000"/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請參考上面的例子，試試看將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Max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後面改放入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方塊，自由輸入後判斷哪一組的數值較大。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後改放入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TextBox7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TextBox8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TextBox9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乘以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TextBox10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方塊，自由輸入後判斷哪一組的數值較小。</a:t>
            </a:r>
            <a:endParaRPr lang="zh-TW" altLang="en-US" dirty="0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75962" y="4769916"/>
            <a:ext cx="888924" cy="425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活動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9902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838622" y="1341562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eaLnBrk="0" hangingPunct="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zh-TW" b="1" kern="100" dirty="0">
                <a:solidFill>
                  <a:schemeClr val="accent6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數值呈現</a:t>
            </a:r>
            <a:r>
              <a:rPr lang="zh-TW" altLang="zh-TW" b="1" kern="100" dirty="0" smtClean="0">
                <a:solidFill>
                  <a:schemeClr val="accent6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方式</a:t>
            </a:r>
            <a:r>
              <a:rPr lang="zh-TW" altLang="en-US" b="1" kern="100" dirty="0"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724445"/>
              </p:ext>
            </p:extLst>
          </p:nvPr>
        </p:nvGraphicFramePr>
        <p:xfrm>
          <a:off x="3164900" y="1341562"/>
          <a:ext cx="6185410" cy="133200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486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Round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四捨五入到整數位</a:t>
                      </a:r>
                      <a:endParaRPr lang="zh-TW" sz="1800" b="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Ceiling</a:t>
                      </a:r>
                      <a:endParaRPr lang="zh-TW" sz="1800" b="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無條件進位到整數位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Floor</a:t>
                      </a:r>
                      <a:endParaRPr lang="zh-TW" sz="1800" b="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無條件捨去到整數位</a:t>
                      </a:r>
                      <a:endParaRPr lang="zh-TW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48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圖片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35007" r="12506" b="24152"/>
          <a:stretch>
            <a:fillRect/>
          </a:stretch>
        </p:blipFill>
        <p:spPr bwMode="auto">
          <a:xfrm>
            <a:off x="7463663" y="1357591"/>
            <a:ext cx="1080120" cy="36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圖片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2" t="34932" r="20750" b="22920"/>
          <a:stretch>
            <a:fillRect/>
          </a:stretch>
        </p:blipFill>
        <p:spPr bwMode="auto">
          <a:xfrm>
            <a:off x="7411553" y="1806255"/>
            <a:ext cx="1184341" cy="3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圖片 4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32765" r="13580" b="25263"/>
          <a:stretch/>
        </p:blipFill>
        <p:spPr bwMode="auto">
          <a:xfrm>
            <a:off x="7463664" y="2273869"/>
            <a:ext cx="1080119" cy="36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838622" y="3141547"/>
            <a:ext cx="10726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以下例試做看看，將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除以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後的結果分別用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Round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Ceiling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Floor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函數呈現。我們將會產生小數的公式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20/6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分別帶入這三種函數，首先利用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Math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裡的除法運算方塊並加入數值方塊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350790" y="3938852"/>
            <a:ext cx="3384376" cy="244327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790950" y="5734050"/>
            <a:ext cx="704850" cy="3238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790950" y="4184650"/>
            <a:ext cx="32385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21" name="圖片 20"/>
          <p:cNvPicPr/>
          <p:nvPr/>
        </p:nvPicPr>
        <p:blipFill>
          <a:blip r:embed="rId7"/>
          <a:stretch>
            <a:fillRect/>
          </a:stretch>
        </p:blipFill>
        <p:spPr>
          <a:xfrm>
            <a:off x="6195567" y="4741703"/>
            <a:ext cx="1745014" cy="620906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2638822" y="4649628"/>
            <a:ext cx="352028" cy="184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5353" y="1373500"/>
            <a:ext cx="5779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分別組合在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Round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Ceiling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Floor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後。</a:t>
            </a: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/>
          <p:nvPr/>
        </p:nvPicPr>
        <p:blipFill>
          <a:blip r:embed="rId4"/>
          <a:stretch>
            <a:fillRect/>
          </a:stretch>
        </p:blipFill>
        <p:spPr>
          <a:xfrm>
            <a:off x="6599262" y="781913"/>
            <a:ext cx="2736304" cy="15832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685353" y="2659943"/>
            <a:ext cx="10879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完成函數的數值代入後，需要加入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來做呈現。我們設置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TextBox1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TextBox2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TextBox3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方塊分別組合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Round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Ceiling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Floor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函數。</a:t>
            </a:r>
          </a:p>
        </p:txBody>
      </p:sp>
      <p:pic>
        <p:nvPicPr>
          <p:cNvPr id="20" name="圖片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10630" y="3447703"/>
            <a:ext cx="4145702" cy="291569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02338" y="5518150"/>
            <a:ext cx="781050" cy="575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627457" y="4731877"/>
            <a:ext cx="1811565" cy="3177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23" name="圖片 22"/>
          <p:cNvPicPr/>
          <p:nvPr/>
        </p:nvPicPr>
        <p:blipFill>
          <a:blip r:embed="rId6"/>
          <a:stretch>
            <a:fillRect/>
          </a:stretch>
        </p:blipFill>
        <p:spPr>
          <a:xfrm>
            <a:off x="5674082" y="4487815"/>
            <a:ext cx="4323715" cy="124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接點 5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460" y="405458"/>
            <a:ext cx="3387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40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</a:t>
            </a:r>
            <a:r>
              <a:rPr lang="en-US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I2</a:t>
            </a:r>
            <a:r>
              <a:rPr lang="zh-TW" altLang="zh-TW" sz="3200" b="1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內建函數介紹</a:t>
            </a:r>
            <a:endParaRPr lang="zh-TW" altLang="zh-TW" sz="3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6614" y="1344145"/>
            <a:ext cx="11017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設置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並加入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when </a:t>
            </a:r>
            <a:r>
              <a:rPr lang="en-US" altLang="zh-TW" b="1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button.Click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do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方塊後即完成程式，並在模擬器上顯示結果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b="1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4" name="圖片 23"/>
          <p:cNvPicPr/>
          <p:nvPr/>
        </p:nvPicPr>
        <p:blipFill>
          <a:blip r:embed="rId4"/>
          <a:stretch>
            <a:fillRect/>
          </a:stretch>
        </p:blipFill>
        <p:spPr>
          <a:xfrm>
            <a:off x="1342992" y="1987741"/>
            <a:ext cx="4248472" cy="13387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66614" y="3874036"/>
            <a:ext cx="7776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可以發現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除以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等於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3.3333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無限循環小數的值，在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Round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顯示為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、在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Ceiling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顯示為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、在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Floor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顯示為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5" name="圖片 2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1083" b="49768"/>
          <a:stretch/>
        </p:blipFill>
        <p:spPr bwMode="auto">
          <a:xfrm>
            <a:off x="8903518" y="3874036"/>
            <a:ext cx="2232248" cy="238937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0881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1319</Words>
  <Application>Microsoft Office PowerPoint</Application>
  <PresentationFormat>自訂</PresentationFormat>
  <Paragraphs>143</Paragraphs>
  <Slides>26</Slides>
  <Notes>13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5" baseType="lpstr">
      <vt:lpstr>微软雅黑</vt:lpstr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yizhen</dc:creator>
  <cp:lastModifiedBy>佳樺 巫</cp:lastModifiedBy>
  <cp:revision>33</cp:revision>
  <dcterms:created xsi:type="dcterms:W3CDTF">2019-02-22T04:41:13Z</dcterms:created>
  <dcterms:modified xsi:type="dcterms:W3CDTF">2019-04-28T07:07:16Z</dcterms:modified>
</cp:coreProperties>
</file>