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8" r:id="rId2"/>
    <p:sldId id="259" r:id="rId3"/>
    <p:sldId id="260" r:id="rId4"/>
    <p:sldId id="275" r:id="rId5"/>
    <p:sldId id="263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65" r:id="rId15"/>
    <p:sldId id="284" r:id="rId16"/>
    <p:sldId id="285" r:id="rId17"/>
    <p:sldId id="286" r:id="rId18"/>
    <p:sldId id="287" r:id="rId19"/>
    <p:sldId id="288" r:id="rId20"/>
    <p:sldId id="289" r:id="rId21"/>
  </p:sldIdLst>
  <p:sldSz cx="12190413" cy="6859588"/>
  <p:notesSz cx="6858000" cy="9144000"/>
  <p:defaultTextStyle>
    <a:defPPr>
      <a:defRPr lang="zh-TW"/>
    </a:defPPr>
    <a:lvl1pPr marL="0" algn="l" defTabSz="100053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0268" algn="l" defTabSz="100053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0536" algn="l" defTabSz="100053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00805" algn="l" defTabSz="100053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01073" algn="l" defTabSz="100053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01341" algn="l" defTabSz="100053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01609" algn="l" defTabSz="100053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01878" algn="l" defTabSz="100053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02146" algn="l" defTabSz="100053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4875"/>
    <a:srgbClr val="0377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51" autoAdjust="0"/>
  </p:normalViewPr>
  <p:slideViewPr>
    <p:cSldViewPr>
      <p:cViewPr varScale="1">
        <p:scale>
          <a:sx n="68" d="100"/>
          <a:sy n="68" d="100"/>
        </p:scale>
        <p:origin x="792" y="60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7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62E71-E9F4-414E-9E1A-D3F5D43785C0}" type="datetimeFigureOut">
              <a:rPr lang="zh-TW" altLang="en-US" smtClean="0"/>
              <a:t>2019/11/11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1E2C0-8C07-46D7-AAE3-995E096142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7531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053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0268" algn="l" defTabSz="100053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0536" algn="l" defTabSz="100053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00805" algn="l" defTabSz="100053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01073" algn="l" defTabSz="100053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01341" algn="l" defTabSz="100053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01609" algn="l" defTabSz="100053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01878" algn="l" defTabSz="100053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02146" algn="l" defTabSz="100053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E2C0-8C07-46D7-AAE3-995E09614296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6508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E2C0-8C07-46D7-AAE3-995E09614296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770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E2C0-8C07-46D7-AAE3-995E09614296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4173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E2C0-8C07-46D7-AAE3-995E09614296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0869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E2C0-8C07-46D7-AAE3-995E09614296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8523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71E2C0-8C07-46D7-AAE3-995E09614296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6217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3" y="1122623"/>
            <a:ext cx="9142810" cy="2388153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3" y="3602872"/>
            <a:ext cx="9142810" cy="1656145"/>
          </a:xfrm>
        </p:spPr>
        <p:txBody>
          <a:bodyPr/>
          <a:lstStyle>
            <a:lvl1pPr marL="0" indent="0" algn="ctr">
              <a:buNone/>
              <a:defRPr sz="2600"/>
            </a:lvl1pPr>
            <a:lvl2pPr marL="500268" indent="0" algn="ctr">
              <a:buNone/>
              <a:defRPr sz="2200"/>
            </a:lvl2pPr>
            <a:lvl3pPr marL="1000536" indent="0" algn="ctr">
              <a:buNone/>
              <a:defRPr sz="2000"/>
            </a:lvl3pPr>
            <a:lvl4pPr marL="1500805" indent="0" algn="ctr">
              <a:buNone/>
              <a:defRPr sz="1800"/>
            </a:lvl4pPr>
            <a:lvl5pPr marL="2001073" indent="0" algn="ctr">
              <a:buNone/>
              <a:defRPr sz="1800"/>
            </a:lvl5pPr>
            <a:lvl6pPr marL="2501341" indent="0" algn="ctr">
              <a:buNone/>
              <a:defRPr sz="1800"/>
            </a:lvl6pPr>
            <a:lvl7pPr marL="3001609" indent="0" algn="ctr">
              <a:buNone/>
              <a:defRPr sz="1800"/>
            </a:lvl7pPr>
            <a:lvl8pPr marL="3501878" indent="0" algn="ctr">
              <a:buNone/>
              <a:defRPr sz="1800"/>
            </a:lvl8pPr>
            <a:lvl9pPr marL="4002146" indent="0" algn="ctr">
              <a:buNone/>
              <a:defRPr sz="18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86F7A-4C13-4512-9546-7A2E13DD49E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2019/11/11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5BE2B-728A-4539-B86A-F2CEE53DE51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61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52424-72F4-440E-8E03-587598E5B11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2019/11/11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F9EC1-C088-4DAC-AB69-D10F40584BD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639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6" y="365210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4" y="365210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EF9C9-4C84-4072-AFAA-D241A8D58A5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2019/11/11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597D9-2D04-4C83-915B-79D3B5D496F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45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8C279-DE8B-468B-BC28-587297351CC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2019/11/11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8769B-FD91-4354-84DF-C542D236D27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797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7"/>
            <a:ext cx="10514231" cy="2853397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8"/>
            <a:ext cx="10514231" cy="1500534"/>
          </a:xfrm>
        </p:spPr>
        <p:txBody>
          <a:bodyPr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0026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053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50080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010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0134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016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5018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002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9DB7B-3909-433D-9621-020AC3631DB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2019/11/11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2487E-DA75-40AD-AFB9-B7E66780091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13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3" y="1826048"/>
            <a:ext cx="5180925" cy="43523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8" y="1826048"/>
            <a:ext cx="5180925" cy="43523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891DE-9EFB-436C-8098-DA346D61F73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2019/11/11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19AB3-A56A-40DC-B315-4C9AF1D9AEF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069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2"/>
            <a:ext cx="5157116" cy="82410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268" indent="0">
              <a:buNone/>
              <a:defRPr sz="2200" b="1"/>
            </a:lvl2pPr>
            <a:lvl3pPr marL="1000536" indent="0">
              <a:buNone/>
              <a:defRPr sz="2000" b="1"/>
            </a:lvl3pPr>
            <a:lvl4pPr marL="1500805" indent="0">
              <a:buNone/>
              <a:defRPr sz="1800" b="1"/>
            </a:lvl4pPr>
            <a:lvl5pPr marL="2001073" indent="0">
              <a:buNone/>
              <a:defRPr sz="1800" b="1"/>
            </a:lvl5pPr>
            <a:lvl6pPr marL="2501341" indent="0">
              <a:buNone/>
              <a:defRPr sz="1800" b="1"/>
            </a:lvl6pPr>
            <a:lvl7pPr marL="3001609" indent="0">
              <a:buNone/>
              <a:defRPr sz="1800" b="1"/>
            </a:lvl7pPr>
            <a:lvl8pPr marL="3501878" indent="0">
              <a:buNone/>
              <a:defRPr sz="1800" b="1"/>
            </a:lvl8pPr>
            <a:lvl9pPr marL="4002146" indent="0">
              <a:buNone/>
              <a:defRPr sz="18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7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6" y="1681552"/>
            <a:ext cx="5182514" cy="82410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268" indent="0">
              <a:buNone/>
              <a:defRPr sz="2200" b="1"/>
            </a:lvl2pPr>
            <a:lvl3pPr marL="1000536" indent="0">
              <a:buNone/>
              <a:defRPr sz="2000" b="1"/>
            </a:lvl3pPr>
            <a:lvl4pPr marL="1500805" indent="0">
              <a:buNone/>
              <a:defRPr sz="1800" b="1"/>
            </a:lvl4pPr>
            <a:lvl5pPr marL="2001073" indent="0">
              <a:buNone/>
              <a:defRPr sz="1800" b="1"/>
            </a:lvl5pPr>
            <a:lvl6pPr marL="2501341" indent="0">
              <a:buNone/>
              <a:defRPr sz="1800" b="1"/>
            </a:lvl6pPr>
            <a:lvl7pPr marL="3001609" indent="0">
              <a:buNone/>
              <a:defRPr sz="1800" b="1"/>
            </a:lvl7pPr>
            <a:lvl8pPr marL="3501878" indent="0">
              <a:buNone/>
              <a:defRPr sz="1800" b="1"/>
            </a:lvl8pPr>
            <a:lvl9pPr marL="4002146" indent="0">
              <a:buNone/>
              <a:defRPr sz="18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6" y="2505657"/>
            <a:ext cx="5182514" cy="3685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8A4FD-48AA-4EB3-ADAB-90805DF574A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2019/11/11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9823B-989B-4FE0-A31C-A45838B716C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236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83F5B-15CF-41AD-AAF7-C365C83FF08D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2019/11/11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C2566-FD93-41C5-8007-9C6D9D8DF86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79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8473D-2D84-413D-97BD-015ADE628A5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2019/11/11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5DC8D-C4F0-4F0D-B826-92573808DA5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293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457307"/>
            <a:ext cx="3931725" cy="1600571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5" y="987657"/>
            <a:ext cx="6171397" cy="487475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80" y="2057876"/>
            <a:ext cx="3931725" cy="3812471"/>
          </a:xfrm>
        </p:spPr>
        <p:txBody>
          <a:bodyPr/>
          <a:lstStyle>
            <a:lvl1pPr marL="0" indent="0">
              <a:buNone/>
              <a:defRPr sz="1800"/>
            </a:lvl1pPr>
            <a:lvl2pPr marL="500268" indent="0">
              <a:buNone/>
              <a:defRPr sz="1500"/>
            </a:lvl2pPr>
            <a:lvl3pPr marL="1000536" indent="0">
              <a:buNone/>
              <a:defRPr sz="1300"/>
            </a:lvl3pPr>
            <a:lvl4pPr marL="1500805" indent="0">
              <a:buNone/>
              <a:defRPr sz="1100"/>
            </a:lvl4pPr>
            <a:lvl5pPr marL="2001073" indent="0">
              <a:buNone/>
              <a:defRPr sz="1100"/>
            </a:lvl5pPr>
            <a:lvl6pPr marL="2501341" indent="0">
              <a:buNone/>
              <a:defRPr sz="1100"/>
            </a:lvl6pPr>
            <a:lvl7pPr marL="3001609" indent="0">
              <a:buNone/>
              <a:defRPr sz="1100"/>
            </a:lvl7pPr>
            <a:lvl8pPr marL="3501878" indent="0">
              <a:buNone/>
              <a:defRPr sz="1100"/>
            </a:lvl8pPr>
            <a:lvl9pPr marL="4002146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7D9F-B4F6-4B7D-8D30-9FDE43AA2DD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2019/11/11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07F97-2FC2-4714-850C-6700199D619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666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457307"/>
            <a:ext cx="3931725" cy="1600571"/>
          </a:xfrm>
        </p:spPr>
        <p:txBody>
          <a:bodyPr anchor="b"/>
          <a:lstStyle>
            <a:lvl1pPr>
              <a:defRPr sz="3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5" y="987657"/>
            <a:ext cx="6171397" cy="4874753"/>
          </a:xfrm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500268" indent="0">
              <a:buNone/>
              <a:defRPr sz="3100"/>
            </a:lvl2pPr>
            <a:lvl3pPr marL="1000536" indent="0">
              <a:buNone/>
              <a:defRPr sz="2600"/>
            </a:lvl3pPr>
            <a:lvl4pPr marL="1500805" indent="0">
              <a:buNone/>
              <a:defRPr sz="2200"/>
            </a:lvl4pPr>
            <a:lvl5pPr marL="2001073" indent="0">
              <a:buNone/>
              <a:defRPr sz="2200"/>
            </a:lvl5pPr>
            <a:lvl6pPr marL="2501341" indent="0">
              <a:buNone/>
              <a:defRPr sz="2200"/>
            </a:lvl6pPr>
            <a:lvl7pPr marL="3001609" indent="0">
              <a:buNone/>
              <a:defRPr sz="2200"/>
            </a:lvl7pPr>
            <a:lvl8pPr marL="3501878" indent="0">
              <a:buNone/>
              <a:defRPr sz="2200"/>
            </a:lvl8pPr>
            <a:lvl9pPr marL="4002146" indent="0">
              <a:buNone/>
              <a:defRPr sz="22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80" y="2057876"/>
            <a:ext cx="3931725" cy="3812471"/>
          </a:xfrm>
        </p:spPr>
        <p:txBody>
          <a:bodyPr/>
          <a:lstStyle>
            <a:lvl1pPr marL="0" indent="0">
              <a:buNone/>
              <a:defRPr sz="1800"/>
            </a:lvl1pPr>
            <a:lvl2pPr marL="500268" indent="0">
              <a:buNone/>
              <a:defRPr sz="1500"/>
            </a:lvl2pPr>
            <a:lvl3pPr marL="1000536" indent="0">
              <a:buNone/>
              <a:defRPr sz="1300"/>
            </a:lvl3pPr>
            <a:lvl4pPr marL="1500805" indent="0">
              <a:buNone/>
              <a:defRPr sz="1100"/>
            </a:lvl4pPr>
            <a:lvl5pPr marL="2001073" indent="0">
              <a:buNone/>
              <a:defRPr sz="1100"/>
            </a:lvl5pPr>
            <a:lvl6pPr marL="2501341" indent="0">
              <a:buNone/>
              <a:defRPr sz="1100"/>
            </a:lvl6pPr>
            <a:lvl7pPr marL="3001609" indent="0">
              <a:buNone/>
              <a:defRPr sz="1100"/>
            </a:lvl7pPr>
            <a:lvl8pPr marL="3501878" indent="0">
              <a:buNone/>
              <a:defRPr sz="1100"/>
            </a:lvl8pPr>
            <a:lvl9pPr marL="4002146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E2CA6-8D79-400E-AD1E-56E3E0DA2BA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2019/11/11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9D1E1-5454-45C3-93DA-86C3DA9ECB4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854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092" y="365211"/>
            <a:ext cx="10514231" cy="132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054" tIns="50027" rIns="100054" bIns="500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092" y="1826048"/>
            <a:ext cx="10514231" cy="435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054" tIns="50027" rIns="100054" bIns="50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5"/>
            <a:ext cx="2742843" cy="365210"/>
          </a:xfrm>
          <a:prstGeom prst="rect">
            <a:avLst/>
          </a:prstGeom>
        </p:spPr>
        <p:txBody>
          <a:bodyPr vert="horz" lIns="100054" tIns="50027" rIns="100054" bIns="50027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83BA994-DBC0-4389-9AC3-50B67B3923E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2019/11/11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6" y="6357825"/>
            <a:ext cx="4114264" cy="365210"/>
          </a:xfrm>
          <a:prstGeom prst="rect">
            <a:avLst/>
          </a:prstGeom>
        </p:spPr>
        <p:txBody>
          <a:bodyPr vert="horz" lIns="100054" tIns="50027" rIns="100054" bIns="50027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5"/>
            <a:ext cx="2742843" cy="365210"/>
          </a:xfrm>
          <a:prstGeom prst="rect">
            <a:avLst/>
          </a:prstGeom>
        </p:spPr>
        <p:txBody>
          <a:bodyPr vert="horz" wrap="square" lIns="100054" tIns="50027" rIns="100054" bIns="5002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430D88-0AE5-4EDA-BDD3-1B97B5FCD56A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41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500268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1000536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500805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2001073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50134" indent="-250134" algn="l" rtl="0" eaLnBrk="0" fontAlgn="base" hangingPunct="0">
        <a:lnSpc>
          <a:spcPct val="90000"/>
        </a:lnSpc>
        <a:spcBef>
          <a:spcPts val="1094"/>
        </a:spcBef>
        <a:spcAft>
          <a:spcPct val="0"/>
        </a:spcAft>
        <a:buFont typeface="Arial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50402" indent="-250134" algn="l" rtl="0" eaLnBrk="0" fontAlgn="base" hangingPunct="0">
        <a:lnSpc>
          <a:spcPct val="90000"/>
        </a:lnSpc>
        <a:spcBef>
          <a:spcPts val="547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0671" indent="-250134" algn="l" rtl="0" eaLnBrk="0" fontAlgn="base" hangingPunct="0">
        <a:lnSpc>
          <a:spcPct val="90000"/>
        </a:lnSpc>
        <a:spcBef>
          <a:spcPts val="547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50939" indent="-250134" algn="l" rtl="0" eaLnBrk="0" fontAlgn="base" hangingPunct="0">
        <a:lnSpc>
          <a:spcPct val="90000"/>
        </a:lnSpc>
        <a:spcBef>
          <a:spcPts val="547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251207" indent="-250134" algn="l" rtl="0" eaLnBrk="0" fontAlgn="base" hangingPunct="0">
        <a:lnSpc>
          <a:spcPct val="90000"/>
        </a:lnSpc>
        <a:spcBef>
          <a:spcPts val="547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751475" indent="-250134" algn="l" defTabSz="1000536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251744" indent="-250134" algn="l" defTabSz="1000536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752012" indent="-250134" algn="l" defTabSz="1000536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252280" indent="-250134" algn="l" defTabSz="1000536" rtl="0" eaLnBrk="1" latinLnBrk="0" hangingPunct="1">
        <a:lnSpc>
          <a:spcPct val="90000"/>
        </a:lnSpc>
        <a:spcBef>
          <a:spcPts val="54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005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268" algn="l" defTabSz="10005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0536" algn="l" defTabSz="10005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0805" algn="l" defTabSz="10005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073" algn="l" defTabSz="10005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1341" algn="l" defTabSz="10005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1609" algn="l" defTabSz="10005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1878" algn="l" defTabSz="10005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2146" algn="l" defTabSz="10005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1992057" y="2863705"/>
            <a:ext cx="8169799" cy="839695"/>
          </a:xfrm>
          <a:prstGeom prst="rect">
            <a:avLst/>
          </a:prstGeom>
          <a:noFill/>
        </p:spPr>
        <p:txBody>
          <a:bodyPr lIns="100054" tIns="50027" rIns="100054" bIns="50027">
            <a:spAutoFit/>
          </a:bodyPr>
          <a:lstStyle/>
          <a:p>
            <a:pPr algn="ctr">
              <a:defRPr/>
            </a:pPr>
            <a:r>
              <a:rPr lang="zh-TW" altLang="en-US" sz="4800" b="1" spc="328" dirty="0">
                <a:solidFill>
                  <a:srgbClr val="04487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實驗紀錄本</a:t>
            </a:r>
            <a:endParaRPr lang="zh-CN" altLang="en-US" sz="4800" b="1" spc="328" dirty="0">
              <a:solidFill>
                <a:srgbClr val="04487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9" name="组合 58"/>
          <p:cNvGrpSpPr>
            <a:grpSpLocks/>
          </p:cNvGrpSpPr>
          <p:nvPr/>
        </p:nvGrpSpPr>
        <p:grpSpPr bwMode="auto">
          <a:xfrm>
            <a:off x="4153948" y="3787840"/>
            <a:ext cx="3846011" cy="362034"/>
            <a:chOff x="4154888" y="3453573"/>
            <a:chExt cx="3846874" cy="361046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4154888" y="3453573"/>
              <a:ext cx="3846874" cy="0"/>
            </a:xfrm>
            <a:prstGeom prst="line">
              <a:avLst/>
            </a:prstGeom>
            <a:ln w="25400">
              <a:solidFill>
                <a:srgbClr val="0448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等腰三角形 27"/>
            <p:cNvSpPr/>
            <p:nvPr/>
          </p:nvSpPr>
          <p:spPr>
            <a:xfrm flipV="1">
              <a:off x="5872725" y="3459907"/>
              <a:ext cx="411201" cy="354712"/>
            </a:xfrm>
            <a:prstGeom prst="triangle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599995" y="2257947"/>
            <a:ext cx="8955509" cy="2383390"/>
          </a:xfrm>
          <a:prstGeom prst="rect">
            <a:avLst/>
          </a:prstGeom>
          <a:noFill/>
          <a:ln w="25400">
            <a:solidFill>
              <a:srgbClr val="0448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43" name="组合 42"/>
          <p:cNvGrpSpPr>
            <a:grpSpLocks/>
          </p:cNvGrpSpPr>
          <p:nvPr/>
        </p:nvGrpSpPr>
        <p:grpSpPr bwMode="auto">
          <a:xfrm>
            <a:off x="10288839" y="4326940"/>
            <a:ext cx="1109519" cy="1130562"/>
            <a:chOff x="2666985" y="682103"/>
            <a:chExt cx="1109138" cy="1131217"/>
          </a:xfrm>
        </p:grpSpPr>
        <p:sp>
          <p:nvSpPr>
            <p:cNvPr id="40" name="矩形 39"/>
            <p:cNvSpPr/>
            <p:nvPr/>
          </p:nvSpPr>
          <p:spPr>
            <a:xfrm>
              <a:off x="2841527" y="858458"/>
              <a:ext cx="769574" cy="768973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2666985" y="682103"/>
              <a:ext cx="558536" cy="5592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3217587" y="1254067"/>
              <a:ext cx="558536" cy="559253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4" name="组合 43"/>
          <p:cNvGrpSpPr>
            <a:grpSpLocks/>
          </p:cNvGrpSpPr>
          <p:nvPr/>
        </p:nvGrpSpPr>
        <p:grpSpPr bwMode="auto">
          <a:xfrm>
            <a:off x="792062" y="1462431"/>
            <a:ext cx="1109519" cy="1132149"/>
            <a:chOff x="2666985" y="682103"/>
            <a:chExt cx="1109138" cy="1131217"/>
          </a:xfrm>
        </p:grpSpPr>
        <p:sp>
          <p:nvSpPr>
            <p:cNvPr id="45" name="矩形 44"/>
            <p:cNvSpPr/>
            <p:nvPr/>
          </p:nvSpPr>
          <p:spPr>
            <a:xfrm>
              <a:off x="2841528" y="858211"/>
              <a:ext cx="769573" cy="769482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2666985" y="682103"/>
              <a:ext cx="558536" cy="55846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3217587" y="1254851"/>
              <a:ext cx="558536" cy="558469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9" name="矩形 48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094323" y="1998066"/>
            <a:ext cx="5966426" cy="639640"/>
          </a:xfrm>
          <a:prstGeom prst="rect">
            <a:avLst/>
          </a:prstGeom>
          <a:blipFill dpi="0" rotWithShape="1">
            <a:blip r:embed="rId2"/>
            <a:srcRect/>
            <a:stretch>
              <a:fillRect t="-45000"/>
            </a:stretch>
          </a:blipFill>
        </p:spPr>
        <p:txBody>
          <a:bodyPr lIns="100054" tIns="50027" rIns="100054" bIns="50027">
            <a:spAutoFit/>
          </a:bodyPr>
          <a:lstStyle/>
          <a:p>
            <a:pPr algn="ctr">
              <a:defRPr/>
            </a:pPr>
            <a:r>
              <a:rPr lang="en-US" altLang="zh-CN" sz="3500" dirty="0">
                <a:solidFill>
                  <a:srgbClr val="044875"/>
                </a:solidFill>
                <a:latin typeface="微軟正黑體" pitchFamily="34" charset="-120"/>
                <a:ea typeface="微軟正黑體" pitchFamily="34" charset="-120"/>
              </a:rPr>
              <a:t>APP Inventor 2 </a:t>
            </a:r>
            <a:r>
              <a:rPr lang="zh-TW" altLang="en-US" sz="3500" dirty="0">
                <a:solidFill>
                  <a:srgbClr val="044875"/>
                </a:solidFill>
                <a:latin typeface="微軟正黑體" pitchFamily="34" charset="-120"/>
                <a:ea typeface="微軟正黑體" pitchFamily="34" charset="-120"/>
              </a:rPr>
              <a:t>程式設計</a:t>
            </a:r>
            <a:endParaRPr lang="zh-CN" altLang="en-US" sz="3500" dirty="0">
              <a:solidFill>
                <a:srgbClr val="044875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文字方塊 19"/>
          <p:cNvSpPr txBox="1"/>
          <p:nvPr/>
        </p:nvSpPr>
        <p:spPr>
          <a:xfrm>
            <a:off x="4905130" y="4129292"/>
            <a:ext cx="2380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2800" b="1" dirty="0">
                <a:solidFill>
                  <a:srgbClr val="04487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作者：葉富豪</a:t>
            </a:r>
            <a:endParaRPr lang="zh-TW" altLang="en-US" sz="2800" b="1" dirty="0">
              <a:solidFill>
                <a:srgbClr val="04487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638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2106562" y="789052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當使用者查詢之後，設儲存值清單變數為查詢之選中項。</a:t>
            </a:r>
          </a:p>
          <a:p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依索引值設置日期、標題、內文的文字以及圖像為日期、標題、內文、照片清單變數。</a:t>
            </a:r>
          </a:p>
        </p:txBody>
      </p:sp>
      <p:pic>
        <p:nvPicPr>
          <p:cNvPr id="10" name="圖片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562" y="1804715"/>
            <a:ext cx="7992888" cy="436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70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262558" y="1148931"/>
            <a:ext cx="3600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點選修改時，依索引值將日期、標題、內文、照片清單變數取代為日期、標題、內文的文字以及圖像的照片。</a:t>
            </a:r>
          </a:p>
          <a:p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呼叫</a:t>
            </a:r>
            <a:r>
              <a:rPr lang="en-US" altLang="zh-TW" b="1" kern="100" dirty="0" err="1">
                <a:latin typeface="微軟正黑體" pitchFamily="34" charset="-120"/>
                <a:ea typeface="微軟正黑體" pitchFamily="34" charset="-120"/>
                <a:cs typeface="Times New Roman"/>
              </a:rPr>
              <a:t>SaveData</a:t>
            </a: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，將各欄位回復至初始狀態，並呼叫對話框顯示訊息對話框，標題為「訊息」，訊息為「修改完成」，按鈕文字為「確定」。</a:t>
            </a:r>
          </a:p>
        </p:txBody>
      </p:sp>
      <p:sp>
        <p:nvSpPr>
          <p:cNvPr id="10" name="矩形 9"/>
          <p:cNvSpPr/>
          <p:nvPr/>
        </p:nvSpPr>
        <p:spPr>
          <a:xfrm>
            <a:off x="118542" y="459986"/>
            <a:ext cx="22349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TW" sz="3200" b="1" kern="100" dirty="0">
                <a:latin typeface="Times New Roman"/>
                <a:ea typeface="微軟正黑體"/>
                <a:cs typeface="Times New Roman"/>
              </a:rPr>
              <a:t>[</a:t>
            </a:r>
            <a:r>
              <a:rPr lang="zh-TW" altLang="zh-TW" sz="3200" b="1" kern="100" dirty="0">
                <a:latin typeface="Times New Roman"/>
                <a:ea typeface="微軟正黑體"/>
                <a:cs typeface="Times New Roman"/>
              </a:rPr>
              <a:t>修改</a:t>
            </a:r>
            <a:r>
              <a:rPr lang="en-US" altLang="zh-TW" sz="3200" b="1" kern="100" dirty="0">
                <a:latin typeface="Times New Roman"/>
                <a:ea typeface="微軟正黑體"/>
                <a:cs typeface="Times New Roman"/>
              </a:rPr>
              <a:t>]</a:t>
            </a:r>
            <a:r>
              <a:rPr lang="zh-TW" altLang="zh-TW" sz="3200" b="1" kern="100" dirty="0">
                <a:latin typeface="Times New Roman"/>
                <a:ea typeface="微軟正黑體"/>
                <a:cs typeface="Times New Roman"/>
              </a:rPr>
              <a:t>功能</a:t>
            </a:r>
            <a:r>
              <a:rPr lang="en-US" altLang="zh-TW" sz="3200" b="1" kern="100" dirty="0">
                <a:latin typeface="Times New Roman"/>
                <a:ea typeface="微軟正黑體"/>
                <a:cs typeface="Times New Roman"/>
              </a:rPr>
              <a:t>:</a:t>
            </a:r>
            <a:endParaRPr lang="zh-TW" altLang="zh-TW" sz="3200" b="1" kern="100" dirty="0">
              <a:latin typeface="Times New Roman"/>
              <a:ea typeface="微軟正黑體"/>
              <a:cs typeface="Times New Roman"/>
            </a:endParaRPr>
          </a:p>
        </p:txBody>
      </p:sp>
      <p:pic>
        <p:nvPicPr>
          <p:cNvPr id="11" name="圖片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958" y="1044761"/>
            <a:ext cx="6696744" cy="512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5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2098763" y="1044761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點選刪除時，刪除日期、標題、內文、照片清單變數中的索引值。</a:t>
            </a:r>
          </a:p>
          <a:p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呼叫</a:t>
            </a:r>
            <a:r>
              <a:rPr lang="en-US" altLang="zh-TW" b="1" kern="100" dirty="0" err="1">
                <a:latin typeface="微軟正黑體" pitchFamily="34" charset="-120"/>
                <a:ea typeface="微軟正黑體" pitchFamily="34" charset="-120"/>
                <a:cs typeface="Times New Roman"/>
              </a:rPr>
              <a:t>SaveData</a:t>
            </a: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，將各欄位回復至初始狀態，並呼叫對話框顯示訊息對話框，標題為「訊息」，訊息為「刪除完成」，按鈕文字為「確定」。</a:t>
            </a:r>
          </a:p>
        </p:txBody>
      </p:sp>
      <p:sp>
        <p:nvSpPr>
          <p:cNvPr id="10" name="矩形 9"/>
          <p:cNvSpPr/>
          <p:nvPr/>
        </p:nvSpPr>
        <p:spPr>
          <a:xfrm>
            <a:off x="118542" y="523823"/>
            <a:ext cx="22349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kern="100" dirty="0">
                <a:latin typeface="Times New Roman"/>
                <a:ea typeface="微軟正黑體"/>
                <a:cs typeface="Times New Roman"/>
              </a:rPr>
              <a:t>[</a:t>
            </a:r>
            <a:r>
              <a:rPr lang="zh-TW" altLang="zh-TW" sz="3200" b="1" kern="100" dirty="0">
                <a:latin typeface="Times New Roman"/>
                <a:ea typeface="微軟正黑體"/>
                <a:cs typeface="Times New Roman"/>
              </a:rPr>
              <a:t>刪除</a:t>
            </a:r>
            <a:r>
              <a:rPr lang="en-US" altLang="zh-TW" sz="3200" b="1" kern="100" dirty="0">
                <a:latin typeface="Times New Roman"/>
                <a:ea typeface="微軟正黑體"/>
                <a:cs typeface="Times New Roman"/>
              </a:rPr>
              <a:t>]</a:t>
            </a:r>
            <a:r>
              <a:rPr lang="zh-TW" altLang="zh-TW" sz="3200" b="1" kern="100" dirty="0">
                <a:latin typeface="Times New Roman"/>
                <a:ea typeface="微軟正黑體"/>
                <a:cs typeface="Times New Roman"/>
              </a:rPr>
              <a:t>功能</a:t>
            </a:r>
            <a:r>
              <a:rPr lang="en-US" altLang="zh-TW" sz="3200" b="1" kern="100" dirty="0">
                <a:latin typeface="Times New Roman"/>
                <a:ea typeface="微軟正黑體"/>
                <a:cs typeface="Times New Roman"/>
              </a:rPr>
              <a:t>:</a:t>
            </a:r>
            <a:endParaRPr lang="zh-TW" altLang="zh-TW" sz="3200" b="1" kern="100" dirty="0">
              <a:latin typeface="Times New Roman"/>
              <a:ea typeface="微軟正黑體"/>
              <a:cs typeface="Times New Roman"/>
            </a:endParaRPr>
          </a:p>
        </p:txBody>
      </p:sp>
      <p:pic>
        <p:nvPicPr>
          <p:cNvPr id="11" name="圖片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763" y="2060424"/>
            <a:ext cx="8339279" cy="446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0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431736" y="3725084"/>
            <a:ext cx="53645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2.</a:t>
            </a: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當圖片選擇器選擇完成，設定圖片為選擇圖片之選中項。</a:t>
            </a:r>
          </a:p>
        </p:txBody>
      </p:sp>
      <p:sp>
        <p:nvSpPr>
          <p:cNvPr id="10" name="矩形 9"/>
          <p:cNvSpPr/>
          <p:nvPr/>
        </p:nvSpPr>
        <p:spPr>
          <a:xfrm>
            <a:off x="118542" y="523823"/>
            <a:ext cx="36038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3200" b="1" kern="100" dirty="0">
                <a:latin typeface="Times New Roman"/>
                <a:ea typeface="微軟正黑體"/>
                <a:cs typeface="Times New Roman"/>
              </a:rPr>
              <a:t>相機和圖片選擇器</a:t>
            </a:r>
            <a:r>
              <a:rPr lang="en-US" altLang="zh-TW" sz="3200" b="1" kern="100" dirty="0">
                <a:latin typeface="Times New Roman"/>
                <a:ea typeface="微軟正黑體"/>
                <a:cs typeface="Times New Roman"/>
              </a:rPr>
              <a:t>:</a:t>
            </a:r>
            <a:endParaRPr lang="zh-TW" altLang="zh-TW" sz="3200" b="1" kern="100" dirty="0">
              <a:latin typeface="Times New Roman"/>
              <a:ea typeface="微軟正黑體"/>
              <a:cs typeface="Times New Roman"/>
            </a:endParaRPr>
          </a:p>
        </p:txBody>
      </p:sp>
      <p:pic>
        <p:nvPicPr>
          <p:cNvPr id="9" name="圖片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14" y="2369900"/>
            <a:ext cx="4464496" cy="1355183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64996" y="1662014"/>
            <a:ext cx="53645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1.</a:t>
            </a: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點選選擇圖片時，呼叫圖片選擇器開啟選取器。</a:t>
            </a:r>
          </a:p>
        </p:txBody>
      </p:sp>
      <p:pic>
        <p:nvPicPr>
          <p:cNvPr id="13" name="圖片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63" y="4704385"/>
            <a:ext cx="5274310" cy="146622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796331" y="1657487"/>
            <a:ext cx="53645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3.</a:t>
            </a: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點選拍照時，呼叫照相機拍照。</a:t>
            </a:r>
          </a:p>
        </p:txBody>
      </p:sp>
      <p:pic>
        <p:nvPicPr>
          <p:cNvPr id="15" name="圖片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273" y="2452025"/>
            <a:ext cx="4464496" cy="1249823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5796331" y="3725084"/>
            <a:ext cx="53645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/>
              <a:t> 4.</a:t>
            </a: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當照相機拍攝完成，設定照片為圖像位址。</a:t>
            </a:r>
          </a:p>
        </p:txBody>
      </p:sp>
      <p:pic>
        <p:nvPicPr>
          <p:cNvPr id="17" name="圖片 1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331" y="4538331"/>
            <a:ext cx="4514850" cy="163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6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矩形 16"/>
          <p:cNvSpPr/>
          <p:nvPr/>
        </p:nvSpPr>
        <p:spPr>
          <a:xfrm>
            <a:off x="4727054" y="6114990"/>
            <a:ext cx="2736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indent="457200" algn="just">
              <a:lnSpc>
                <a:spcPts val="2400"/>
              </a:lnSpc>
            </a:pP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[</a:t>
            </a: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使用者畫面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]</a:t>
            </a:r>
            <a:endParaRPr lang="zh-TW" altLang="zh-TW" b="1" kern="100" dirty="0">
              <a:latin typeface="微軟正黑體" pitchFamily="34" charset="-120"/>
              <a:ea typeface="微軟正黑體" pitchFamily="34" charset="-120"/>
              <a:cs typeface="Times New Roman"/>
            </a:endParaRPr>
          </a:p>
        </p:txBody>
      </p:sp>
      <p:pic>
        <p:nvPicPr>
          <p:cNvPr id="8" name="圖片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246" y="389058"/>
            <a:ext cx="3423920" cy="578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9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矩形 16"/>
          <p:cNvSpPr/>
          <p:nvPr/>
        </p:nvSpPr>
        <p:spPr>
          <a:xfrm>
            <a:off x="4727054" y="6114990"/>
            <a:ext cx="2736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indent="457200" algn="just">
              <a:lnSpc>
                <a:spcPts val="2400"/>
              </a:lnSpc>
            </a:pP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[</a:t>
            </a: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範例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:</a:t>
            </a: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新增功能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]</a:t>
            </a:r>
            <a:endParaRPr lang="zh-TW" altLang="zh-TW" b="1" kern="100" dirty="0">
              <a:latin typeface="微軟正黑體" pitchFamily="34" charset="-120"/>
              <a:ea typeface="微軟正黑體" pitchFamily="34" charset="-120"/>
              <a:cs typeface="Times New Roman"/>
            </a:endParaRPr>
          </a:p>
        </p:txBody>
      </p:sp>
      <p:pic>
        <p:nvPicPr>
          <p:cNvPr id="9" name="圖片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644" y="389057"/>
            <a:ext cx="3667125" cy="578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4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矩形 16"/>
          <p:cNvSpPr/>
          <p:nvPr/>
        </p:nvSpPr>
        <p:spPr>
          <a:xfrm>
            <a:off x="4727054" y="6114990"/>
            <a:ext cx="2736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indent="457200" algn="just">
              <a:lnSpc>
                <a:spcPts val="2400"/>
              </a:lnSpc>
            </a:pP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[</a:t>
            </a: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範例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:</a:t>
            </a:r>
            <a:r>
              <a:rPr lang="zh-TW" altLang="en-US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查詢</a:t>
            </a: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功能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]</a:t>
            </a:r>
            <a:endParaRPr lang="zh-TW" altLang="zh-TW" b="1" kern="100" dirty="0">
              <a:latin typeface="微軟正黑體" pitchFamily="34" charset="-120"/>
              <a:ea typeface="微軟正黑體" pitchFamily="34" charset="-120"/>
              <a:cs typeface="Times New Roman"/>
            </a:endParaRPr>
          </a:p>
        </p:txBody>
      </p:sp>
      <p:pic>
        <p:nvPicPr>
          <p:cNvPr id="8" name="圖片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169" y="360447"/>
            <a:ext cx="3648075" cy="581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5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矩形 16"/>
          <p:cNvSpPr/>
          <p:nvPr/>
        </p:nvSpPr>
        <p:spPr>
          <a:xfrm>
            <a:off x="4727054" y="6114990"/>
            <a:ext cx="2736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indent="457200" algn="just">
              <a:lnSpc>
                <a:spcPts val="2400"/>
              </a:lnSpc>
            </a:pP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[</a:t>
            </a: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範例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:</a:t>
            </a:r>
            <a:r>
              <a:rPr lang="zh-TW" altLang="en-US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修改</a:t>
            </a: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功能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]</a:t>
            </a:r>
            <a:endParaRPr lang="zh-TW" altLang="zh-TW" b="1" kern="100" dirty="0">
              <a:latin typeface="微軟正黑體" pitchFamily="34" charset="-120"/>
              <a:ea typeface="微軟正黑體" pitchFamily="34" charset="-120"/>
              <a:cs typeface="Times New Roman"/>
            </a:endParaRPr>
          </a:p>
        </p:txBody>
      </p:sp>
      <p:pic>
        <p:nvPicPr>
          <p:cNvPr id="9" name="圖片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694" y="360447"/>
            <a:ext cx="3629025" cy="581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4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矩形 16"/>
          <p:cNvSpPr/>
          <p:nvPr/>
        </p:nvSpPr>
        <p:spPr>
          <a:xfrm>
            <a:off x="4727054" y="6114990"/>
            <a:ext cx="2736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indent="457200" algn="just">
              <a:lnSpc>
                <a:spcPts val="2400"/>
              </a:lnSpc>
            </a:pP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[</a:t>
            </a: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範例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:</a:t>
            </a:r>
            <a:r>
              <a:rPr lang="zh-TW" altLang="en-US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修改</a:t>
            </a: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功能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]</a:t>
            </a:r>
            <a:endParaRPr lang="zh-TW" altLang="zh-TW" b="1" kern="100" dirty="0">
              <a:latin typeface="微軟正黑體" pitchFamily="34" charset="-120"/>
              <a:ea typeface="微軟正黑體" pitchFamily="34" charset="-120"/>
              <a:cs typeface="Times New Roman"/>
            </a:endParaRPr>
          </a:p>
        </p:txBody>
      </p:sp>
      <p:pic>
        <p:nvPicPr>
          <p:cNvPr id="8" name="圖片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781" y="360447"/>
            <a:ext cx="3752850" cy="581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矩形 16"/>
          <p:cNvSpPr/>
          <p:nvPr/>
        </p:nvSpPr>
        <p:spPr>
          <a:xfrm>
            <a:off x="4727054" y="6114990"/>
            <a:ext cx="2736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indent="457200" algn="just">
              <a:lnSpc>
                <a:spcPts val="2400"/>
              </a:lnSpc>
            </a:pP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[</a:t>
            </a: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範例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:</a:t>
            </a:r>
            <a:r>
              <a:rPr lang="zh-TW" altLang="en-US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刪除</a:t>
            </a: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功能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]</a:t>
            </a:r>
            <a:endParaRPr lang="zh-TW" altLang="zh-TW" b="1" kern="100" dirty="0">
              <a:latin typeface="微軟正黑體" pitchFamily="34" charset="-120"/>
              <a:ea typeface="微軟正黑體" pitchFamily="34" charset="-120"/>
              <a:cs typeface="Times New Roman"/>
            </a:endParaRPr>
          </a:p>
        </p:txBody>
      </p:sp>
      <p:pic>
        <p:nvPicPr>
          <p:cNvPr id="9" name="圖片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644" y="360447"/>
            <a:ext cx="3667125" cy="581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2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102554" y="436816"/>
            <a:ext cx="15183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zh-TW" altLang="zh-TW" sz="4000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記</a:t>
            </a:r>
            <a:r>
              <a:rPr lang="zh-TW" altLang="zh-TW" sz="3200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事本</a:t>
            </a:r>
          </a:p>
        </p:txBody>
      </p:sp>
      <p:cxnSp>
        <p:nvCxnSpPr>
          <p:cNvPr id="8" name="直線接點 7"/>
          <p:cNvCxnSpPr/>
          <p:nvPr/>
        </p:nvCxnSpPr>
        <p:spPr>
          <a:xfrm>
            <a:off x="-191068" y="1144702"/>
            <a:ext cx="1534060" cy="0"/>
          </a:xfrm>
          <a:prstGeom prst="line">
            <a:avLst/>
          </a:prstGeom>
          <a:ln w="76200">
            <a:solidFill>
              <a:srgbClr val="0448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59635" y="1341562"/>
            <a:ext cx="472745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indent="457200" algn="just">
              <a:lnSpc>
                <a:spcPts val="2400"/>
              </a:lnSpc>
            </a:pP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小明上實習課時，常常需要記錄實習課的上課內容、過程、實驗結果，小明需要一款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app</a:t>
            </a: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來記錄實習課的一切。這款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app</a:t>
            </a: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的需求是能夠為小明記錄實習課的內容，所以內建照相機來提供小明實習課時，將過程拍下來，以便結束實驗後回顧實驗發生的錯誤，進行事後檢討，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app</a:t>
            </a: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可以經由使用者畫面選擇日期，輸入標題、內文以及照片，將輸入的內容新增至記事本，並且可以查詢先前輸入的內容，以及將先前輸入的內容做出修改和刪除，總結以上我們可以將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app</a:t>
            </a: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的需求整理成列表如下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:</a:t>
            </a:r>
            <a:endParaRPr lang="zh-TW" altLang="zh-TW" b="1" kern="100" dirty="0">
              <a:latin typeface="微軟正黑體" pitchFamily="34" charset="-120"/>
              <a:ea typeface="微軟正黑體" pitchFamily="34" charset="-120"/>
              <a:cs typeface="Times New Roman"/>
            </a:endParaRPr>
          </a:p>
        </p:txBody>
      </p:sp>
      <p:pic>
        <p:nvPicPr>
          <p:cNvPr id="5" name="圖片 4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454" y="436815"/>
            <a:ext cx="5571210" cy="608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3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72E936-3427-4CE5-AA20-1358DED80F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Q&amp;A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C9223BF-3026-4385-80EE-1D1696B964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662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190550" y="475805"/>
            <a:ext cx="4495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TW" altLang="zh-TW" sz="3200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下圖為記事本主要畫面 </a:t>
            </a:r>
            <a:r>
              <a:rPr lang="en-US" altLang="zh-TW" sz="3200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:</a:t>
            </a:r>
            <a:endParaRPr lang="zh-TW" altLang="zh-TW" sz="3200" b="1" kern="100" dirty="0">
              <a:latin typeface="微軟正黑體" pitchFamily="34" charset="-120"/>
              <a:ea typeface="微軟正黑體" pitchFamily="34" charset="-120"/>
              <a:cs typeface="Times New Roman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367014" y="1423210"/>
            <a:ext cx="569739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" indent="457200">
              <a:lnSpc>
                <a:spcPts val="2400"/>
              </a:lnSpc>
            </a:pPr>
            <a:r>
              <a:rPr lang="zh-TW" altLang="en-US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◆</a:t>
            </a: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粉框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 : </a:t>
            </a: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標籤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(Label)</a:t>
            </a:r>
          </a:p>
          <a:p>
            <a:pPr marL="72000" indent="457200">
              <a:lnSpc>
                <a:spcPts val="2400"/>
              </a:lnSpc>
            </a:pPr>
            <a:r>
              <a:rPr lang="zh-TW" altLang="en-US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◆</a:t>
            </a: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橘框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 : </a:t>
            </a: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按鈕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(Button)	</a:t>
            </a:r>
            <a:endParaRPr lang="zh-TW" altLang="zh-TW" b="1" kern="100" dirty="0">
              <a:latin typeface="微軟正黑體" pitchFamily="34" charset="-120"/>
              <a:ea typeface="微軟正黑體" pitchFamily="34" charset="-120"/>
              <a:cs typeface="Times New Roman"/>
            </a:endParaRPr>
          </a:p>
          <a:p>
            <a:pPr marL="72000" indent="457200">
              <a:lnSpc>
                <a:spcPts val="2400"/>
              </a:lnSpc>
            </a:pPr>
            <a:r>
              <a:rPr lang="zh-TW" altLang="en-US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◆</a:t>
            </a: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藍框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 : </a:t>
            </a: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清單選擇器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(</a:t>
            </a:r>
            <a:r>
              <a:rPr lang="en-US" altLang="zh-TW" b="1" kern="100" dirty="0" err="1">
                <a:latin typeface="微軟正黑體" pitchFamily="34" charset="-120"/>
                <a:ea typeface="微軟正黑體" pitchFamily="34" charset="-120"/>
                <a:cs typeface="Times New Roman"/>
              </a:rPr>
              <a:t>ListPicker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)</a:t>
            </a:r>
            <a:endParaRPr lang="zh-TW" altLang="zh-TW" b="1" kern="100" dirty="0">
              <a:latin typeface="微軟正黑體" pitchFamily="34" charset="-120"/>
              <a:ea typeface="微軟正黑體" pitchFamily="34" charset="-120"/>
              <a:cs typeface="Times New Roman"/>
            </a:endParaRPr>
          </a:p>
          <a:p>
            <a:pPr marL="72000" indent="457200">
              <a:lnSpc>
                <a:spcPts val="2400"/>
              </a:lnSpc>
            </a:pPr>
            <a:r>
              <a:rPr lang="zh-TW" altLang="en-US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◆</a:t>
            </a: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淺藍框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 : </a:t>
            </a: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日期選擇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(</a:t>
            </a:r>
            <a:r>
              <a:rPr lang="en-US" altLang="zh-TW" b="1" kern="100" dirty="0" err="1">
                <a:latin typeface="微軟正黑體" pitchFamily="34" charset="-120"/>
                <a:ea typeface="微軟正黑體" pitchFamily="34" charset="-120"/>
                <a:cs typeface="Times New Roman"/>
              </a:rPr>
              <a:t>DatePicker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)</a:t>
            </a:r>
          </a:p>
          <a:p>
            <a:pPr marL="72000" indent="457200">
              <a:lnSpc>
                <a:spcPts val="2400"/>
              </a:lnSpc>
            </a:pPr>
            <a:endParaRPr lang="en-US" altLang="zh-TW" b="1" kern="100" dirty="0">
              <a:latin typeface="微軟正黑體" pitchFamily="34" charset="-120"/>
              <a:ea typeface="微軟正黑體" pitchFamily="34" charset="-120"/>
              <a:cs typeface="Times New Roman"/>
            </a:endParaRPr>
          </a:p>
          <a:p>
            <a:pPr marL="72000" indent="457200">
              <a:lnSpc>
                <a:spcPts val="2400"/>
              </a:lnSpc>
            </a:pPr>
            <a:r>
              <a:rPr lang="zh-TW" altLang="en-US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◆</a:t>
            </a: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紫框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 :</a:t>
            </a:r>
          </a:p>
          <a:p>
            <a:pPr marL="72000" indent="457200">
              <a:lnSpc>
                <a:spcPts val="2400"/>
              </a:lnSpc>
            </a:pP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標題文字輸入盒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(</a:t>
            </a:r>
            <a:r>
              <a:rPr lang="en-US" altLang="zh-TW" b="1" kern="100" dirty="0" err="1">
                <a:latin typeface="微軟正黑體" pitchFamily="34" charset="-120"/>
                <a:ea typeface="微軟正黑體" pitchFamily="34" charset="-120"/>
                <a:cs typeface="Times New Roman"/>
              </a:rPr>
              <a:t>TextBox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)</a:t>
            </a:r>
            <a:endParaRPr lang="zh-TW" altLang="zh-TW" b="1" kern="100" dirty="0">
              <a:latin typeface="微軟正黑體" pitchFamily="34" charset="-120"/>
              <a:ea typeface="微軟正黑體" pitchFamily="34" charset="-120"/>
              <a:cs typeface="Times New Roman"/>
            </a:endParaRPr>
          </a:p>
          <a:p>
            <a:pPr marL="72000" indent="457200">
              <a:lnSpc>
                <a:spcPts val="2400"/>
              </a:lnSpc>
            </a:pP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設定提示為「標題」。</a:t>
            </a:r>
          </a:p>
          <a:p>
            <a:pPr marL="72000" indent="457200">
              <a:lnSpc>
                <a:spcPts val="2400"/>
              </a:lnSpc>
            </a:pPr>
            <a:r>
              <a:rPr lang="zh-TW" altLang="zh-TW" b="1" kern="100" dirty="0" smtClean="0">
                <a:latin typeface="微軟正黑體" pitchFamily="34" charset="-120"/>
                <a:ea typeface="微軟正黑體" pitchFamily="34" charset="-120"/>
                <a:cs typeface="Times New Roman"/>
              </a:rPr>
              <a:t>內文</a:t>
            </a: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文字輸入盒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(</a:t>
            </a:r>
            <a:r>
              <a:rPr lang="en-US" altLang="zh-TW" b="1" kern="100" dirty="0" err="1">
                <a:latin typeface="微軟正黑體" pitchFamily="34" charset="-120"/>
                <a:ea typeface="微軟正黑體" pitchFamily="34" charset="-120"/>
                <a:cs typeface="Times New Roman"/>
              </a:rPr>
              <a:t>TextBox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)</a:t>
            </a:r>
            <a:endParaRPr lang="zh-TW" altLang="zh-TW" b="1" kern="100" dirty="0">
              <a:latin typeface="微軟正黑體" pitchFamily="34" charset="-120"/>
              <a:ea typeface="微軟正黑體" pitchFamily="34" charset="-120"/>
              <a:cs typeface="Times New Roman"/>
            </a:endParaRPr>
          </a:p>
          <a:p>
            <a:pPr marL="72000" indent="457200">
              <a:lnSpc>
                <a:spcPts val="2400"/>
              </a:lnSpc>
            </a:pP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設定提示為「內文」。</a:t>
            </a:r>
          </a:p>
          <a:p>
            <a:pPr marL="72000" indent="457200">
              <a:lnSpc>
                <a:spcPts val="2400"/>
              </a:lnSpc>
            </a:pP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圖像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(Image)	</a:t>
            </a:r>
          </a:p>
          <a:p>
            <a:pPr marL="72000" indent="457200">
              <a:lnSpc>
                <a:spcPts val="2400"/>
              </a:lnSpc>
            </a:pPr>
            <a:endParaRPr lang="en-US" altLang="zh-TW" b="1" kern="100" dirty="0">
              <a:latin typeface="微軟正黑體" pitchFamily="34" charset="-120"/>
              <a:ea typeface="微軟正黑體" pitchFamily="34" charset="-120"/>
              <a:cs typeface="Times New Roman"/>
            </a:endParaRPr>
          </a:p>
          <a:p>
            <a:pPr marL="72000" indent="457200">
              <a:lnSpc>
                <a:spcPts val="2400"/>
              </a:lnSpc>
            </a:pP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 </a:t>
            </a:r>
          </a:p>
          <a:p>
            <a:pPr marL="72000" indent="457200">
              <a:lnSpc>
                <a:spcPts val="2400"/>
              </a:lnSpc>
            </a:pPr>
            <a:r>
              <a:rPr lang="zh-TW" altLang="en-US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◆</a:t>
            </a: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黃框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 :</a:t>
            </a: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圖像選擇器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(</a:t>
            </a:r>
            <a:r>
              <a:rPr lang="en-US" altLang="zh-TW" b="1" kern="100" dirty="0" err="1">
                <a:latin typeface="微軟正黑體" pitchFamily="34" charset="-120"/>
                <a:ea typeface="微軟正黑體" pitchFamily="34" charset="-120"/>
                <a:cs typeface="Times New Roman"/>
              </a:rPr>
              <a:t>ImagePicker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)</a:t>
            </a:r>
            <a:endParaRPr lang="zh-TW" altLang="zh-TW" b="1" kern="100" dirty="0">
              <a:latin typeface="微軟正黑體" pitchFamily="34" charset="-120"/>
              <a:ea typeface="微軟正黑體" pitchFamily="34" charset="-120"/>
              <a:cs typeface="Times New Roman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543478" y="1409772"/>
            <a:ext cx="25539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◆</a:t>
            </a: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紅框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 : </a:t>
            </a: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感測器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(Sensors) : </a:t>
            </a: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計時器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(Clock)</a:t>
            </a:r>
            <a:endParaRPr lang="zh-TW" altLang="zh-TW" b="1" kern="100" dirty="0">
              <a:latin typeface="微軟正黑體" pitchFamily="34" charset="-120"/>
              <a:ea typeface="微軟正黑體" pitchFamily="34" charset="-120"/>
              <a:cs typeface="Times New Roman"/>
            </a:endParaRPr>
          </a:p>
          <a:p>
            <a:pPr lvl="0"/>
            <a:r>
              <a:rPr lang="zh-TW" altLang="en-US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◆</a:t>
            </a: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綠框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 : </a:t>
            </a: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資料儲存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(Storage) : </a:t>
            </a: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微型資料庫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(</a:t>
            </a:r>
            <a:r>
              <a:rPr lang="en-US" altLang="zh-TW" b="1" kern="100" dirty="0" err="1">
                <a:latin typeface="微軟正黑體" pitchFamily="34" charset="-120"/>
                <a:ea typeface="微軟正黑體" pitchFamily="34" charset="-120"/>
                <a:cs typeface="Times New Roman"/>
              </a:rPr>
              <a:t>TinyDB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) </a:t>
            </a:r>
            <a:endParaRPr lang="zh-TW" altLang="zh-TW" b="1" kern="100" dirty="0">
              <a:latin typeface="微軟正黑體" pitchFamily="34" charset="-120"/>
              <a:ea typeface="微軟正黑體" pitchFamily="34" charset="-120"/>
              <a:cs typeface="Times New Roman"/>
            </a:endParaRPr>
          </a:p>
          <a:p>
            <a:pPr lvl="0"/>
            <a:r>
              <a:rPr lang="zh-TW" altLang="en-US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◆</a:t>
            </a: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黑框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 : </a:t>
            </a: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對話框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(</a:t>
            </a:r>
            <a:r>
              <a:rPr lang="en-US" altLang="zh-TW" b="1" kern="100" dirty="0" err="1">
                <a:latin typeface="微軟正黑體" pitchFamily="34" charset="-120"/>
                <a:ea typeface="微軟正黑體" pitchFamily="34" charset="-120"/>
                <a:cs typeface="Times New Roman"/>
              </a:rPr>
              <a:t>Notifier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)</a:t>
            </a:r>
            <a:endParaRPr lang="zh-TW" altLang="zh-TW" b="1" kern="100" dirty="0">
              <a:latin typeface="微軟正黑體" pitchFamily="34" charset="-120"/>
              <a:ea typeface="微軟正黑體" pitchFamily="34" charset="-120"/>
              <a:cs typeface="Times New Roman"/>
            </a:endParaRPr>
          </a:p>
          <a:p>
            <a:pPr lvl="0"/>
            <a:r>
              <a:rPr lang="zh-TW" altLang="en-US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◆</a:t>
            </a: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灰框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 : </a:t>
            </a: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照相機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(Camera)</a:t>
            </a:r>
            <a:endParaRPr lang="zh-TW" altLang="zh-TW" b="1" kern="100" dirty="0">
              <a:latin typeface="微軟正黑體" pitchFamily="34" charset="-120"/>
              <a:ea typeface="微軟正黑體" pitchFamily="34" charset="-120"/>
              <a:cs typeface="Times New Roman"/>
            </a:endParaRPr>
          </a:p>
        </p:txBody>
      </p:sp>
      <p:pic>
        <p:nvPicPr>
          <p:cNvPr id="11" name="圖片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97" y="1175938"/>
            <a:ext cx="4218728" cy="5348610"/>
          </a:xfrm>
          <a:prstGeom prst="rect">
            <a:avLst/>
          </a:prstGeom>
        </p:spPr>
      </p:pic>
      <p:cxnSp>
        <p:nvCxnSpPr>
          <p:cNvPr id="37" name="接點: 肘形 5"/>
          <p:cNvCxnSpPr/>
          <p:nvPr/>
        </p:nvCxnSpPr>
        <p:spPr>
          <a:xfrm>
            <a:off x="4659741" y="3005257"/>
            <a:ext cx="314325" cy="447675"/>
          </a:xfrm>
          <a:prstGeom prst="bentConnector3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接點: 肘形 11"/>
          <p:cNvCxnSpPr/>
          <p:nvPr/>
        </p:nvCxnSpPr>
        <p:spPr>
          <a:xfrm>
            <a:off x="4654978" y="3623812"/>
            <a:ext cx="323850" cy="49530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直線單箭頭接點 40"/>
          <p:cNvCxnSpPr/>
          <p:nvPr/>
        </p:nvCxnSpPr>
        <p:spPr>
          <a:xfrm>
            <a:off x="4612116" y="4653930"/>
            <a:ext cx="36195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81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2098763" y="1413570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程式初始時，宣告日期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(Date)</a:t>
            </a: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、標題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(title)</a:t>
            </a: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、內文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(content)</a:t>
            </a: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、照片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(photo)</a:t>
            </a: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、索引值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(index)</a:t>
            </a: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為空的清單變數。</a:t>
            </a:r>
          </a:p>
        </p:txBody>
      </p:sp>
      <p:pic>
        <p:nvPicPr>
          <p:cNvPr id="10" name="圖片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763" y="2747314"/>
            <a:ext cx="7992888" cy="212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1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2098763" y="1413570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當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Screen1</a:t>
            </a: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初始化時，設定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Screen1</a:t>
            </a: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標題為「量測紀錄本」，並且呼叫計時器取得當下時間顯示在日期選擇器，格式為「</a:t>
            </a:r>
            <a:r>
              <a:rPr lang="en-US" altLang="zh-TW" b="1" kern="100" dirty="0" err="1">
                <a:latin typeface="微軟正黑體" pitchFamily="34" charset="-120"/>
                <a:ea typeface="微軟正黑體" pitchFamily="34" charset="-120"/>
                <a:cs typeface="Times New Roman"/>
              </a:rPr>
              <a:t>yyyy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/MM/</a:t>
            </a:r>
            <a:r>
              <a:rPr lang="en-US" altLang="zh-TW" b="1" kern="100" dirty="0" err="1">
                <a:latin typeface="微軟正黑體" pitchFamily="34" charset="-120"/>
                <a:ea typeface="微軟正黑體" pitchFamily="34" charset="-120"/>
                <a:cs typeface="Times New Roman"/>
              </a:rPr>
              <a:t>dd</a:t>
            </a: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」。</a:t>
            </a:r>
          </a:p>
        </p:txBody>
      </p:sp>
      <p:pic>
        <p:nvPicPr>
          <p:cNvPr id="9" name="圖片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762" y="2747315"/>
            <a:ext cx="7992889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8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2098763" y="1413570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當日期選擇器完成日期設定時，合併日期選擇器的年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 / </a:t>
            </a: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月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 / </a:t>
            </a: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日，並將其顯示在日期選擇器上。</a:t>
            </a:r>
          </a:p>
        </p:txBody>
      </p:sp>
      <p:pic>
        <p:nvPicPr>
          <p:cNvPr id="10" name="圖片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363" y="2747315"/>
            <a:ext cx="7977287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9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2098763" y="442147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定義程序名為</a:t>
            </a:r>
            <a:r>
              <a:rPr lang="en-US" altLang="zh-TW" b="1" kern="100" dirty="0" err="1">
                <a:latin typeface="微軟正黑體" pitchFamily="34" charset="-120"/>
                <a:ea typeface="微軟正黑體" pitchFamily="34" charset="-120"/>
                <a:cs typeface="Times New Roman"/>
              </a:rPr>
              <a:t>SaveData</a:t>
            </a: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，當呼叫</a:t>
            </a:r>
            <a:r>
              <a:rPr lang="en-US" altLang="zh-TW" b="1" kern="100" dirty="0" err="1">
                <a:latin typeface="微軟正黑體" pitchFamily="34" charset="-120"/>
                <a:ea typeface="微軟正黑體" pitchFamily="34" charset="-120"/>
                <a:cs typeface="Times New Roman"/>
              </a:rPr>
              <a:t>SaveData</a:t>
            </a: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時 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:</a:t>
            </a:r>
            <a:endParaRPr lang="zh-TW" altLang="zh-TW" b="1" kern="100" dirty="0">
              <a:latin typeface="微軟正黑體" pitchFamily="34" charset="-120"/>
              <a:ea typeface="微軟正黑體" pitchFamily="34" charset="-120"/>
              <a:cs typeface="Times New Roman"/>
            </a:endParaRPr>
          </a:p>
          <a:p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呼叫計時器取得當下時間並顯示在日期，格式為「</a:t>
            </a:r>
            <a:r>
              <a:rPr lang="en-US" altLang="zh-TW" b="1" kern="100" dirty="0" err="1">
                <a:latin typeface="微軟正黑體" pitchFamily="34" charset="-120"/>
                <a:ea typeface="微軟正黑體" pitchFamily="34" charset="-120"/>
                <a:cs typeface="Times New Roman"/>
              </a:rPr>
              <a:t>yyyy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/MM/</a:t>
            </a:r>
            <a:r>
              <a:rPr lang="en-US" altLang="zh-TW" b="1" kern="100" dirty="0" err="1">
                <a:latin typeface="微軟正黑體" pitchFamily="34" charset="-120"/>
                <a:ea typeface="微軟正黑體" pitchFamily="34" charset="-120"/>
                <a:cs typeface="Times New Roman"/>
              </a:rPr>
              <a:t>dd</a:t>
            </a: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」。</a:t>
            </a:r>
          </a:p>
          <a:p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呼叫微型資料庫儲存數值，日期、標題、內文、照片標籤儲存日期、標題、內文、照片清單變數，並且將標題、內文以及圖像清空。</a:t>
            </a:r>
          </a:p>
        </p:txBody>
      </p:sp>
      <p:pic>
        <p:nvPicPr>
          <p:cNvPr id="9" name="圖片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038" y="1701602"/>
            <a:ext cx="7992888" cy="48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2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2098763" y="1044761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點選新增按鈕時，將日期、標題、內文、照片清單變數分別加入日期的文字、標題的文字、內文的文字、圖像的照片。</a:t>
            </a:r>
          </a:p>
          <a:p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呼叫</a:t>
            </a:r>
            <a:r>
              <a:rPr lang="en-US" altLang="zh-TW" b="1" kern="100" dirty="0" err="1">
                <a:latin typeface="微軟正黑體" pitchFamily="34" charset="-120"/>
                <a:ea typeface="微軟正黑體" pitchFamily="34" charset="-120"/>
                <a:cs typeface="Times New Roman"/>
              </a:rPr>
              <a:t>SaveData</a:t>
            </a: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，將各欄位回復至初始狀態，並呼叫對話框顯示警告通知為「儲存完成」。</a:t>
            </a:r>
          </a:p>
        </p:txBody>
      </p:sp>
      <p:sp>
        <p:nvSpPr>
          <p:cNvPr id="10" name="矩形 9"/>
          <p:cNvSpPr/>
          <p:nvPr/>
        </p:nvSpPr>
        <p:spPr>
          <a:xfrm>
            <a:off x="190550" y="600828"/>
            <a:ext cx="22349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TW" sz="3200" b="1" kern="100" dirty="0">
                <a:latin typeface="Times New Roman"/>
                <a:ea typeface="微軟正黑體"/>
                <a:cs typeface="Times New Roman"/>
              </a:rPr>
              <a:t>[</a:t>
            </a:r>
            <a:r>
              <a:rPr lang="zh-TW" altLang="zh-TW" sz="3200" b="1" kern="100" dirty="0">
                <a:latin typeface="Times New Roman"/>
                <a:ea typeface="微軟正黑體"/>
                <a:cs typeface="Times New Roman"/>
              </a:rPr>
              <a:t>新增</a:t>
            </a:r>
            <a:r>
              <a:rPr lang="en-US" altLang="zh-TW" sz="3200" b="1" kern="100" dirty="0">
                <a:latin typeface="Times New Roman"/>
                <a:ea typeface="微軟正黑體"/>
                <a:cs typeface="Times New Roman"/>
              </a:rPr>
              <a:t>]</a:t>
            </a:r>
            <a:r>
              <a:rPr lang="zh-TW" altLang="zh-TW" sz="3200" b="1" kern="100" dirty="0">
                <a:latin typeface="Times New Roman"/>
                <a:ea typeface="微軟正黑體"/>
                <a:cs typeface="Times New Roman"/>
              </a:rPr>
              <a:t>功能</a:t>
            </a:r>
            <a:r>
              <a:rPr lang="en-US" altLang="zh-TW" sz="3200" b="1" kern="100" dirty="0">
                <a:latin typeface="Times New Roman"/>
                <a:ea typeface="微軟正黑體"/>
                <a:cs typeface="Times New Roman"/>
              </a:rPr>
              <a:t>:</a:t>
            </a:r>
            <a:endParaRPr lang="zh-TW" altLang="zh-TW" sz="3200" b="1" kern="100" dirty="0">
              <a:latin typeface="Times New Roman"/>
              <a:ea typeface="微軟正黑體"/>
              <a:cs typeface="Times New Roman"/>
            </a:endParaRPr>
          </a:p>
        </p:txBody>
      </p:sp>
      <p:pic>
        <p:nvPicPr>
          <p:cNvPr id="11" name="圖片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762" y="2394136"/>
            <a:ext cx="8339279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3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-12702"/>
            <a:ext cx="12190413" cy="373149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565021" y="6524548"/>
            <a:ext cx="625393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" y="6524548"/>
            <a:ext cx="10438041" cy="33504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054" tIns="50027" rIns="100054" bIns="50027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547" y="6170613"/>
            <a:ext cx="740569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/>
          <p:cNvSpPr/>
          <p:nvPr/>
        </p:nvSpPr>
        <p:spPr>
          <a:xfrm>
            <a:off x="2098763" y="1044761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點選查詢以前，設定清單選擇器的標題為「量測紀錄本」，設置日期、標題、內文、照片清單變數為微型資料庫標籤之數值。</a:t>
            </a:r>
          </a:p>
          <a:p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當標題不等於空時，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(</a:t>
            </a: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表示</a:t>
            </a:r>
            <a:r>
              <a:rPr lang="en-US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?)</a:t>
            </a:r>
            <a:r>
              <a:rPr lang="zh-TW" altLang="zh-TW" b="1" kern="100" dirty="0">
                <a:latin typeface="微軟正黑體" pitchFamily="34" charset="-120"/>
                <a:ea typeface="微軟正黑體" pitchFamily="34" charset="-120"/>
                <a:cs typeface="Times New Roman"/>
              </a:rPr>
              <a:t>設定清單選擇器的元素為標題清單變數。</a:t>
            </a:r>
          </a:p>
        </p:txBody>
      </p:sp>
      <p:sp>
        <p:nvSpPr>
          <p:cNvPr id="10" name="矩形 9"/>
          <p:cNvSpPr/>
          <p:nvPr/>
        </p:nvSpPr>
        <p:spPr>
          <a:xfrm>
            <a:off x="118542" y="523823"/>
            <a:ext cx="22349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TW" sz="3200" b="1" kern="100" dirty="0">
                <a:latin typeface="Times New Roman"/>
                <a:ea typeface="微軟正黑體"/>
                <a:cs typeface="Times New Roman"/>
              </a:rPr>
              <a:t>[</a:t>
            </a:r>
            <a:r>
              <a:rPr lang="zh-TW" altLang="zh-TW" sz="3200" b="1" kern="100" dirty="0">
                <a:latin typeface="Times New Roman"/>
                <a:ea typeface="微軟正黑體"/>
                <a:cs typeface="Times New Roman"/>
              </a:rPr>
              <a:t>查詢</a:t>
            </a:r>
            <a:r>
              <a:rPr lang="en-US" altLang="zh-TW" sz="3200" b="1" kern="100" dirty="0">
                <a:latin typeface="Times New Roman"/>
                <a:ea typeface="微軟正黑體"/>
                <a:cs typeface="Times New Roman"/>
              </a:rPr>
              <a:t>]</a:t>
            </a:r>
            <a:r>
              <a:rPr lang="zh-TW" altLang="zh-TW" sz="3200" b="1" kern="100" dirty="0">
                <a:latin typeface="Times New Roman"/>
                <a:ea typeface="微軟正黑體"/>
                <a:cs typeface="Times New Roman"/>
              </a:rPr>
              <a:t>功能</a:t>
            </a:r>
            <a:r>
              <a:rPr lang="en-US" altLang="zh-TW" sz="3200" b="1" kern="100" dirty="0">
                <a:latin typeface="Times New Roman"/>
                <a:ea typeface="微軟正黑體"/>
                <a:cs typeface="Times New Roman"/>
              </a:rPr>
              <a:t>:</a:t>
            </a:r>
            <a:endParaRPr lang="zh-TW" altLang="zh-TW" sz="3200" b="1" kern="100" dirty="0">
              <a:latin typeface="Times New Roman"/>
              <a:ea typeface="微軟正黑體"/>
              <a:cs typeface="Times New Roman"/>
            </a:endParaRPr>
          </a:p>
        </p:txBody>
      </p:sp>
      <p:pic>
        <p:nvPicPr>
          <p:cNvPr id="9" name="圖片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449" y="2060424"/>
            <a:ext cx="7738202" cy="446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4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764</Words>
  <Application>Microsoft Office PowerPoint</Application>
  <PresentationFormat>自訂</PresentationFormat>
  <Paragraphs>62</Paragraphs>
  <Slides>20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9" baseType="lpstr">
      <vt:lpstr>微软雅黑</vt:lpstr>
      <vt:lpstr>宋体</vt:lpstr>
      <vt:lpstr>微軟正黑體</vt:lpstr>
      <vt:lpstr>新細明體</vt:lpstr>
      <vt:lpstr>Arial</vt:lpstr>
      <vt:lpstr>Calibri</vt:lpstr>
      <vt:lpstr>Calibri Light</vt:lpstr>
      <vt:lpstr>Times New Roman</vt:lpstr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yizhen</dc:creator>
  <cp:lastModifiedBy>fy</cp:lastModifiedBy>
  <cp:revision>37</cp:revision>
  <dcterms:created xsi:type="dcterms:W3CDTF">2019-02-22T04:41:13Z</dcterms:created>
  <dcterms:modified xsi:type="dcterms:W3CDTF">2019-11-10T17:45:50Z</dcterms:modified>
</cp:coreProperties>
</file>