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259" r:id="rId3"/>
    <p:sldId id="260" r:id="rId4"/>
    <p:sldId id="275" r:id="rId5"/>
    <p:sldId id="289" r:id="rId6"/>
    <p:sldId id="263" r:id="rId7"/>
    <p:sldId id="276" r:id="rId8"/>
    <p:sldId id="277" r:id="rId9"/>
    <p:sldId id="290" r:id="rId10"/>
    <p:sldId id="291" r:id="rId11"/>
    <p:sldId id="278" r:id="rId12"/>
    <p:sldId id="292" r:id="rId13"/>
    <p:sldId id="293" r:id="rId14"/>
    <p:sldId id="30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5" r:id="rId25"/>
  </p:sldIdLst>
  <p:sldSz cx="12190413" cy="6859588"/>
  <p:notesSz cx="6858000" cy="9144000"/>
  <p:defaultTextStyle>
    <a:defPPr>
      <a:defRPr lang="zh-TW"/>
    </a:defPPr>
    <a:lvl1pPr marL="0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268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0536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0805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1073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1341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1609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1878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2146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875"/>
    <a:srgbClr val="037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51" autoAdjust="0"/>
  </p:normalViewPr>
  <p:slideViewPr>
    <p:cSldViewPr>
      <p:cViewPr varScale="1">
        <p:scale>
          <a:sx n="107" d="100"/>
          <a:sy n="107" d="100"/>
        </p:scale>
        <p:origin x="714" y="114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62E71-E9F4-414E-9E1A-D3F5D43785C0}" type="datetimeFigureOut">
              <a:rPr lang="zh-TW" altLang="en-US" smtClean="0"/>
              <a:t>2020/3/25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1E2C0-8C07-46D7-AAE3-995E096142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53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0268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0536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00805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01073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01341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01609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01878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02146" algn="l" defTabSz="100053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3" y="1122623"/>
            <a:ext cx="9142810" cy="238815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3" y="3602872"/>
            <a:ext cx="9142810" cy="1656145"/>
          </a:xfrm>
        </p:spPr>
        <p:txBody>
          <a:bodyPr/>
          <a:lstStyle>
            <a:lvl1pPr marL="0" indent="0" algn="ctr">
              <a:buNone/>
              <a:defRPr sz="2600"/>
            </a:lvl1pPr>
            <a:lvl2pPr marL="500268" indent="0" algn="ctr">
              <a:buNone/>
              <a:defRPr sz="2200"/>
            </a:lvl2pPr>
            <a:lvl3pPr marL="1000536" indent="0" algn="ctr">
              <a:buNone/>
              <a:defRPr sz="2000"/>
            </a:lvl3pPr>
            <a:lvl4pPr marL="1500805" indent="0" algn="ctr">
              <a:buNone/>
              <a:defRPr sz="1800"/>
            </a:lvl4pPr>
            <a:lvl5pPr marL="2001073" indent="0" algn="ctr">
              <a:buNone/>
              <a:defRPr sz="1800"/>
            </a:lvl5pPr>
            <a:lvl6pPr marL="2501341" indent="0" algn="ctr">
              <a:buNone/>
              <a:defRPr sz="1800"/>
            </a:lvl6pPr>
            <a:lvl7pPr marL="3001609" indent="0" algn="ctr">
              <a:buNone/>
              <a:defRPr sz="1800"/>
            </a:lvl7pPr>
            <a:lvl8pPr marL="3501878" indent="0" algn="ctr">
              <a:buNone/>
              <a:defRPr sz="1800"/>
            </a:lvl8pPr>
            <a:lvl9pPr marL="4002146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86F7A-4C13-4512-9546-7A2E13DD49E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5BE2B-728A-4539-B86A-F2CEE53DE5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1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52424-72F4-440E-8E03-587598E5B11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F9EC1-C088-4DAC-AB69-D10F40584B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63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6" y="365210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4" y="365210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EF9C9-4C84-4072-AFAA-D241A8D58A5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597D9-2D04-4C83-915B-79D3B5D496F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4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8C279-DE8B-468B-BC28-587297351CC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8769B-FD91-4354-84DF-C542D236D27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79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7"/>
            <a:ext cx="10514231" cy="2853397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8"/>
            <a:ext cx="10514231" cy="1500534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0026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05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008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010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01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016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018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02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9DB7B-3909-433D-9621-020AC3631DB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2487E-DA75-40AD-AFB9-B7E66780091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13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3" y="1826048"/>
            <a:ext cx="5180925" cy="4352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8" y="1826048"/>
            <a:ext cx="5180925" cy="4352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91DE-9EFB-436C-8098-DA346D61F73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19AB3-A56A-40DC-B315-4C9AF1D9AE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69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268" indent="0">
              <a:buNone/>
              <a:defRPr sz="2200" b="1"/>
            </a:lvl2pPr>
            <a:lvl3pPr marL="1000536" indent="0">
              <a:buNone/>
              <a:defRPr sz="2000" b="1"/>
            </a:lvl3pPr>
            <a:lvl4pPr marL="1500805" indent="0">
              <a:buNone/>
              <a:defRPr sz="1800" b="1"/>
            </a:lvl4pPr>
            <a:lvl5pPr marL="2001073" indent="0">
              <a:buNone/>
              <a:defRPr sz="1800" b="1"/>
            </a:lvl5pPr>
            <a:lvl6pPr marL="2501341" indent="0">
              <a:buNone/>
              <a:defRPr sz="1800" b="1"/>
            </a:lvl6pPr>
            <a:lvl7pPr marL="3001609" indent="0">
              <a:buNone/>
              <a:defRPr sz="1800" b="1"/>
            </a:lvl7pPr>
            <a:lvl8pPr marL="3501878" indent="0">
              <a:buNone/>
              <a:defRPr sz="1800" b="1"/>
            </a:lvl8pPr>
            <a:lvl9pPr marL="4002146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7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6" y="1681552"/>
            <a:ext cx="5182514" cy="82410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268" indent="0">
              <a:buNone/>
              <a:defRPr sz="2200" b="1"/>
            </a:lvl2pPr>
            <a:lvl3pPr marL="1000536" indent="0">
              <a:buNone/>
              <a:defRPr sz="2000" b="1"/>
            </a:lvl3pPr>
            <a:lvl4pPr marL="1500805" indent="0">
              <a:buNone/>
              <a:defRPr sz="1800" b="1"/>
            </a:lvl4pPr>
            <a:lvl5pPr marL="2001073" indent="0">
              <a:buNone/>
              <a:defRPr sz="1800" b="1"/>
            </a:lvl5pPr>
            <a:lvl6pPr marL="2501341" indent="0">
              <a:buNone/>
              <a:defRPr sz="1800" b="1"/>
            </a:lvl6pPr>
            <a:lvl7pPr marL="3001609" indent="0">
              <a:buNone/>
              <a:defRPr sz="1800" b="1"/>
            </a:lvl7pPr>
            <a:lvl8pPr marL="3501878" indent="0">
              <a:buNone/>
              <a:defRPr sz="1800" b="1"/>
            </a:lvl8pPr>
            <a:lvl9pPr marL="4002146" indent="0">
              <a:buNone/>
              <a:defRPr sz="18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6" y="2505657"/>
            <a:ext cx="5182514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A4FD-48AA-4EB3-ADAB-90805DF574A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9823B-989B-4FE0-A31C-A45838B716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3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83F5B-15CF-41AD-AAF7-C365C83FF08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C2566-FD93-41C5-8007-9C6D9D8DF86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79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8473D-2D84-413D-97BD-015ADE628A5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5DC8D-C4F0-4F0D-B826-92573808DA5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29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5" y="987657"/>
            <a:ext cx="6171397" cy="487475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800"/>
            </a:lvl1pPr>
            <a:lvl2pPr marL="500268" indent="0">
              <a:buNone/>
              <a:defRPr sz="1500"/>
            </a:lvl2pPr>
            <a:lvl3pPr marL="1000536" indent="0">
              <a:buNone/>
              <a:defRPr sz="1300"/>
            </a:lvl3pPr>
            <a:lvl4pPr marL="1500805" indent="0">
              <a:buNone/>
              <a:defRPr sz="1100"/>
            </a:lvl4pPr>
            <a:lvl5pPr marL="2001073" indent="0">
              <a:buNone/>
              <a:defRPr sz="1100"/>
            </a:lvl5pPr>
            <a:lvl6pPr marL="2501341" indent="0">
              <a:buNone/>
              <a:defRPr sz="1100"/>
            </a:lvl6pPr>
            <a:lvl7pPr marL="3001609" indent="0">
              <a:buNone/>
              <a:defRPr sz="1100"/>
            </a:lvl7pPr>
            <a:lvl8pPr marL="3501878" indent="0">
              <a:buNone/>
              <a:defRPr sz="1100"/>
            </a:lvl8pPr>
            <a:lvl9pPr marL="4002146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7D9F-B4F6-4B7D-8D30-9FDE43AA2DD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07F97-2FC2-4714-850C-6700199D61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6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457307"/>
            <a:ext cx="3931725" cy="1600571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5" y="987657"/>
            <a:ext cx="6171397" cy="4874753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0268" indent="0">
              <a:buNone/>
              <a:defRPr sz="3100"/>
            </a:lvl2pPr>
            <a:lvl3pPr marL="1000536" indent="0">
              <a:buNone/>
              <a:defRPr sz="2600"/>
            </a:lvl3pPr>
            <a:lvl4pPr marL="1500805" indent="0">
              <a:buNone/>
              <a:defRPr sz="2200"/>
            </a:lvl4pPr>
            <a:lvl5pPr marL="2001073" indent="0">
              <a:buNone/>
              <a:defRPr sz="2200"/>
            </a:lvl5pPr>
            <a:lvl6pPr marL="2501341" indent="0">
              <a:buNone/>
              <a:defRPr sz="2200"/>
            </a:lvl6pPr>
            <a:lvl7pPr marL="3001609" indent="0">
              <a:buNone/>
              <a:defRPr sz="2200"/>
            </a:lvl7pPr>
            <a:lvl8pPr marL="3501878" indent="0">
              <a:buNone/>
              <a:defRPr sz="2200"/>
            </a:lvl8pPr>
            <a:lvl9pPr marL="4002146" indent="0">
              <a:buNone/>
              <a:defRPr sz="22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0" y="2057876"/>
            <a:ext cx="3931725" cy="3812471"/>
          </a:xfrm>
        </p:spPr>
        <p:txBody>
          <a:bodyPr/>
          <a:lstStyle>
            <a:lvl1pPr marL="0" indent="0">
              <a:buNone/>
              <a:defRPr sz="1800"/>
            </a:lvl1pPr>
            <a:lvl2pPr marL="500268" indent="0">
              <a:buNone/>
              <a:defRPr sz="1500"/>
            </a:lvl2pPr>
            <a:lvl3pPr marL="1000536" indent="0">
              <a:buNone/>
              <a:defRPr sz="1300"/>
            </a:lvl3pPr>
            <a:lvl4pPr marL="1500805" indent="0">
              <a:buNone/>
              <a:defRPr sz="1100"/>
            </a:lvl4pPr>
            <a:lvl5pPr marL="2001073" indent="0">
              <a:buNone/>
              <a:defRPr sz="1100"/>
            </a:lvl5pPr>
            <a:lvl6pPr marL="2501341" indent="0">
              <a:buNone/>
              <a:defRPr sz="1100"/>
            </a:lvl6pPr>
            <a:lvl7pPr marL="3001609" indent="0">
              <a:buNone/>
              <a:defRPr sz="1100"/>
            </a:lvl7pPr>
            <a:lvl8pPr marL="3501878" indent="0">
              <a:buNone/>
              <a:defRPr sz="1100"/>
            </a:lvl8pPr>
            <a:lvl9pPr marL="4002146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2CA6-8D79-400E-AD1E-56E3E0DA2BA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9D1E1-5454-45C3-93DA-86C3DA9ECB4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5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092" y="365211"/>
            <a:ext cx="10514231" cy="13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54" tIns="50027" rIns="100054" bIns="500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092" y="1826048"/>
            <a:ext cx="10514231" cy="435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054" tIns="50027" rIns="100054" bIns="500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5"/>
            <a:ext cx="2742843" cy="365210"/>
          </a:xfrm>
          <a:prstGeom prst="rect">
            <a:avLst/>
          </a:prstGeom>
        </p:spPr>
        <p:txBody>
          <a:bodyPr vert="horz" lIns="100054" tIns="50027" rIns="100054" bIns="50027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83BA994-DBC0-4389-9AC3-50B67B3923E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6" y="6357825"/>
            <a:ext cx="4114264" cy="365210"/>
          </a:xfrm>
          <a:prstGeom prst="rect">
            <a:avLst/>
          </a:prstGeom>
        </p:spPr>
        <p:txBody>
          <a:bodyPr vert="horz" lIns="100054" tIns="50027" rIns="100054" bIns="50027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5"/>
            <a:ext cx="2742843" cy="365210"/>
          </a:xfrm>
          <a:prstGeom prst="rect">
            <a:avLst/>
          </a:prstGeom>
        </p:spPr>
        <p:txBody>
          <a:bodyPr vert="horz" wrap="square" lIns="100054" tIns="50027" rIns="100054" bIns="5002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430D88-0AE5-4EDA-BDD3-1B97B5FCD56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4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500268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000536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500805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001073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50134" indent="-250134" algn="l" rtl="0" eaLnBrk="0" fontAlgn="base" hangingPunct="0">
        <a:lnSpc>
          <a:spcPct val="90000"/>
        </a:lnSpc>
        <a:spcBef>
          <a:spcPts val="1094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0402" indent="-250134" algn="l" rtl="0" eaLnBrk="0" fontAlgn="base" hangingPunct="0">
        <a:lnSpc>
          <a:spcPct val="90000"/>
        </a:lnSpc>
        <a:spcBef>
          <a:spcPts val="547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0671" indent="-250134" algn="l" rtl="0" eaLnBrk="0" fontAlgn="base" hangingPunct="0">
        <a:lnSpc>
          <a:spcPct val="90000"/>
        </a:lnSpc>
        <a:spcBef>
          <a:spcPts val="547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50939" indent="-250134" algn="l" rtl="0" eaLnBrk="0" fontAlgn="base" hangingPunct="0">
        <a:lnSpc>
          <a:spcPct val="90000"/>
        </a:lnSpc>
        <a:spcBef>
          <a:spcPts val="547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51207" indent="-250134" algn="l" rtl="0" eaLnBrk="0" fontAlgn="base" hangingPunct="0">
        <a:lnSpc>
          <a:spcPct val="90000"/>
        </a:lnSpc>
        <a:spcBef>
          <a:spcPts val="547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751475" indent="-250134" algn="l" defTabSz="1000536" rtl="0" eaLnBrk="1" latinLnBrk="0" hangingPunct="1">
        <a:lnSpc>
          <a:spcPct val="90000"/>
        </a:lnSpc>
        <a:spcBef>
          <a:spcPts val="54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51744" indent="-250134" algn="l" defTabSz="1000536" rtl="0" eaLnBrk="1" latinLnBrk="0" hangingPunct="1">
        <a:lnSpc>
          <a:spcPct val="90000"/>
        </a:lnSpc>
        <a:spcBef>
          <a:spcPts val="54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52012" indent="-250134" algn="l" defTabSz="1000536" rtl="0" eaLnBrk="1" latinLnBrk="0" hangingPunct="1">
        <a:lnSpc>
          <a:spcPct val="90000"/>
        </a:lnSpc>
        <a:spcBef>
          <a:spcPts val="54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52280" indent="-250134" algn="l" defTabSz="1000536" rtl="0" eaLnBrk="1" latinLnBrk="0" hangingPunct="1">
        <a:lnSpc>
          <a:spcPct val="90000"/>
        </a:lnSpc>
        <a:spcBef>
          <a:spcPts val="54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268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0536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0805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073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41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1609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1878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2146" algn="l" defTabSz="100053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992057" y="2863705"/>
            <a:ext cx="8169799" cy="839695"/>
          </a:xfrm>
          <a:prstGeom prst="rect">
            <a:avLst/>
          </a:prstGeom>
          <a:noFill/>
        </p:spPr>
        <p:txBody>
          <a:bodyPr lIns="100054" tIns="50027" rIns="100054" bIns="50027">
            <a:spAutoFit/>
          </a:bodyPr>
          <a:lstStyle/>
          <a:p>
            <a:pPr algn="ctr">
              <a:defRPr/>
            </a:pPr>
            <a:r>
              <a:rPr lang="zh-TW" altLang="en-US" sz="4800" b="1" spc="328" dirty="0">
                <a:solidFill>
                  <a:srgbClr val="0448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燈號控制</a:t>
            </a:r>
            <a:endParaRPr lang="zh-CN" altLang="en-US" sz="4800" b="1" spc="328" dirty="0">
              <a:solidFill>
                <a:srgbClr val="0448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>
            <a:grpSpLocks/>
          </p:cNvGrpSpPr>
          <p:nvPr/>
        </p:nvGrpSpPr>
        <p:grpSpPr bwMode="auto">
          <a:xfrm>
            <a:off x="4153948" y="3787840"/>
            <a:ext cx="3846011" cy="362034"/>
            <a:chOff x="4154888" y="3453573"/>
            <a:chExt cx="3846874" cy="361046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154888" y="3453573"/>
              <a:ext cx="3846874" cy="0"/>
            </a:xfrm>
            <a:prstGeom prst="line">
              <a:avLst/>
            </a:prstGeom>
            <a:ln w="25400">
              <a:solidFill>
                <a:srgbClr val="0448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等腰三角形 27"/>
            <p:cNvSpPr/>
            <p:nvPr/>
          </p:nvSpPr>
          <p:spPr>
            <a:xfrm flipV="1">
              <a:off x="5872725" y="3459907"/>
              <a:ext cx="411201" cy="354712"/>
            </a:xfrm>
            <a:prstGeom prst="triangle">
              <a:avLst/>
            </a:prstGeom>
            <a:solidFill>
              <a:srgbClr val="044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599995" y="2257947"/>
            <a:ext cx="8955509" cy="2383390"/>
          </a:xfrm>
          <a:prstGeom prst="rect">
            <a:avLst/>
          </a:prstGeom>
          <a:noFill/>
          <a:ln w="25400">
            <a:solidFill>
              <a:srgbClr val="0448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10288839" y="4326940"/>
            <a:ext cx="1109519" cy="1130562"/>
            <a:chOff x="2666985" y="682103"/>
            <a:chExt cx="1109138" cy="1131217"/>
          </a:xfrm>
        </p:grpSpPr>
        <p:sp>
          <p:nvSpPr>
            <p:cNvPr id="40" name="矩形 39"/>
            <p:cNvSpPr/>
            <p:nvPr/>
          </p:nvSpPr>
          <p:spPr>
            <a:xfrm>
              <a:off x="2841527" y="858458"/>
              <a:ext cx="769574" cy="768973"/>
            </a:xfrm>
            <a:prstGeom prst="rect">
              <a:avLst/>
            </a:prstGeom>
            <a:solidFill>
              <a:srgbClr val="044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666985" y="682103"/>
              <a:ext cx="558536" cy="55925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217587" y="1254067"/>
              <a:ext cx="558536" cy="55925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792062" y="1462431"/>
            <a:ext cx="1109519" cy="1132149"/>
            <a:chOff x="2666985" y="682103"/>
            <a:chExt cx="1109138" cy="1131217"/>
          </a:xfrm>
        </p:grpSpPr>
        <p:sp>
          <p:nvSpPr>
            <p:cNvPr id="45" name="矩形 44"/>
            <p:cNvSpPr/>
            <p:nvPr/>
          </p:nvSpPr>
          <p:spPr>
            <a:xfrm>
              <a:off x="2841528" y="858211"/>
              <a:ext cx="769573" cy="769482"/>
            </a:xfrm>
            <a:prstGeom prst="rect">
              <a:avLst/>
            </a:prstGeom>
            <a:solidFill>
              <a:srgbClr val="044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666985" y="682103"/>
              <a:ext cx="558536" cy="5584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217587" y="1254851"/>
              <a:ext cx="558536" cy="558469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94323" y="1998066"/>
            <a:ext cx="5966426" cy="639640"/>
          </a:xfrm>
          <a:prstGeom prst="rect">
            <a:avLst/>
          </a:prstGeom>
          <a:blipFill dpi="0" rotWithShape="1">
            <a:blip r:embed="rId2"/>
            <a:srcRect/>
            <a:stretch>
              <a:fillRect t="-45000"/>
            </a:stretch>
          </a:blipFill>
        </p:spPr>
        <p:txBody>
          <a:bodyPr lIns="100054" tIns="50027" rIns="100054" bIns="50027">
            <a:spAutoFit/>
          </a:bodyPr>
          <a:lstStyle/>
          <a:p>
            <a:pPr algn="ctr">
              <a:defRPr/>
            </a:pPr>
            <a:r>
              <a:rPr lang="en-US" altLang="zh-CN" sz="3500" dirty="0">
                <a:solidFill>
                  <a:srgbClr val="044875"/>
                </a:solidFill>
                <a:latin typeface="微軟正黑體" pitchFamily="34" charset="-120"/>
                <a:ea typeface="微軟正黑體" pitchFamily="34" charset="-120"/>
              </a:rPr>
              <a:t>APP Inventor 2 </a:t>
            </a:r>
            <a:r>
              <a:rPr lang="zh-TW" altLang="en-US" sz="3500" dirty="0">
                <a:solidFill>
                  <a:srgbClr val="044875"/>
                </a:solidFill>
                <a:latin typeface="微軟正黑體" pitchFamily="34" charset="-120"/>
                <a:ea typeface="微軟正黑體" pitchFamily="34" charset="-120"/>
              </a:rPr>
              <a:t>程式設計</a:t>
            </a:r>
            <a:endParaRPr lang="zh-CN" altLang="en-US" sz="3500" dirty="0">
              <a:solidFill>
                <a:srgbClr val="04487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4905130" y="4129292"/>
            <a:ext cx="238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800" b="1" dirty="0">
                <a:solidFill>
                  <a:srgbClr val="0448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作者：葉富豪</a:t>
            </a:r>
            <a:endParaRPr lang="zh-TW" altLang="en-US" sz="2800" b="1" dirty="0">
              <a:solidFill>
                <a:srgbClr val="0448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63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106562" y="789052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當藍芽斷線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(BT­_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discon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被點選後，則藍芽連線中斷，將所有功能關閉，因此將啟動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False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，文字標籤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Con­­_text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顯示連線狀態為未連線，並且將藍芽選單重啟，因此將啟動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True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</a:t>
            </a:r>
          </a:p>
        </p:txBody>
      </p:sp>
      <p:pic>
        <p:nvPicPr>
          <p:cNvPr id="10" name="圖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2" y="2233320"/>
            <a:ext cx="8331480" cy="33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05184" y="607229"/>
            <a:ext cx="2759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APP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完整程式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4" y="360447"/>
            <a:ext cx="6624736" cy="61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472310"/>
            <a:ext cx="26228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Arduino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程式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46" y="472310"/>
            <a:ext cx="6768751" cy="605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90550" y="584174"/>
            <a:ext cx="1962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進階練習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2598" y="1122568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讓手機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控制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LED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五種發光方式，分別為全亮、全滅、閃爍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3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次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每次閃爍間隔為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0 . 2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秒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、由右至左閃爍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1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次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每次閃爍間隔為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0 . 2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秒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、由左至右閃爍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1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次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每次閃爍間隔為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0 . 2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秒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</a:t>
            </a:r>
          </a:p>
        </p:txBody>
      </p:sp>
      <p:pic>
        <p:nvPicPr>
          <p:cNvPr id="11" name="圖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3591" y="1479419"/>
            <a:ext cx="3956685" cy="527431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200164" y="6109677"/>
            <a:ext cx="2383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[Arduino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板線路圖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]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29089" y="3000514"/>
            <a:ext cx="465627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(R1)LED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4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(R2)LED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5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(R3)LED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6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(R4)LED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8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(R5)LED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10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(R6)LED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12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藍芽模組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VCC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連接正極</a:t>
            </a: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藍芽模組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GND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連接負極</a:t>
            </a: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TXD 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設備發送端，即輸出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 Pin 2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RXD 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設備接收端，即輸入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3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2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18542" y="414601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進階</a:t>
            </a:r>
            <a:r>
              <a:rPr lang="zh-TW" altLang="en-US" sz="3200" b="1" kern="100" dirty="0">
                <a:latin typeface="Times New Roman"/>
                <a:ea typeface="微軟正黑體"/>
                <a:cs typeface="Times New Roman"/>
              </a:rPr>
              <a:t>題操作說明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(</a:t>
            </a:r>
            <a:r>
              <a:rPr lang="zh-TW" altLang="en-US" sz="3200" b="1" kern="100" dirty="0">
                <a:latin typeface="Times New Roman"/>
                <a:ea typeface="微軟正黑體"/>
                <a:cs typeface="Times New Roman"/>
              </a:rPr>
              <a:t>影片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):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  <p:pic>
        <p:nvPicPr>
          <p:cNvPr id="6" name="進階題操作說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1" y="1053530"/>
            <a:ext cx="38592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18542" y="477466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元件架構完整圖</a:t>
            </a:r>
            <a:r>
              <a:rPr lang="en-US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:</a:t>
            </a:r>
            <a:endParaRPr lang="zh-TW" altLang="zh-TW" sz="32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15" name="圖片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07" y="1347575"/>
            <a:ext cx="5077086" cy="4823036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73" y="2205658"/>
            <a:ext cx="3134033" cy="3964953"/>
          </a:xfrm>
          <a:prstGeom prst="rect">
            <a:avLst/>
          </a:prstGeom>
        </p:spPr>
      </p:pic>
      <p:cxnSp>
        <p:nvCxnSpPr>
          <p:cNvPr id="19" name="直線單箭頭接點 18"/>
          <p:cNvCxnSpPr/>
          <p:nvPr/>
        </p:nvCxnSpPr>
        <p:spPr>
          <a:xfrm>
            <a:off x="6446288" y="2493690"/>
            <a:ext cx="729038" cy="315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6455812" y="2808771"/>
            <a:ext cx="719514" cy="3539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6455813" y="3297570"/>
            <a:ext cx="719513" cy="276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6455812" y="3740388"/>
            <a:ext cx="729038" cy="249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6446288" y="4305401"/>
            <a:ext cx="738562" cy="38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6455812" y="4716503"/>
            <a:ext cx="729038" cy="45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V="1">
            <a:off x="6455813" y="5132441"/>
            <a:ext cx="719513" cy="160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V="1">
            <a:off x="6455812" y="5574635"/>
            <a:ext cx="729038" cy="2346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6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106562" y="78905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依據進階練習的功能，將按鈕增加至五個，並且將藍芽選單以外的按鈕設定啟動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初始值為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False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</a:t>
            </a: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2" y="1625366"/>
            <a:ext cx="7992888" cy="43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94790" y="621482"/>
            <a:ext cx="27597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當藍芽選單被點選後，呼叫藍芽連線選中的藍芽裝置，將按鈕啟動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的初始值設為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True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，藍芽選單啟動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的初始值設為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False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，並且依據所點選的按鈕分別發送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“1”,“2”,“3”,“4”,“5”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為訊號，讓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依據訊號來做出相對應的動作。</a:t>
            </a:r>
          </a:p>
        </p:txBody>
      </p:sp>
      <p:pic>
        <p:nvPicPr>
          <p:cNvPr id="10" name="圖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95" y="447184"/>
            <a:ext cx="7661052" cy="60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106562" y="789052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當藍芽斷線被點選後，中斷藍芽連線，並將藍芽選單啟動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初始值設為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True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，其餘按鈕的啟動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初始值設為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False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</a:t>
            </a: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3" y="1845618"/>
            <a:ext cx="799288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118542" y="267275"/>
            <a:ext cx="3169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APP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程式完整圖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2" y="765498"/>
            <a:ext cx="4759647" cy="5759049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68" y="765498"/>
            <a:ext cx="5537497" cy="575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02554" y="436816"/>
            <a:ext cx="2339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4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路</a:t>
            </a:r>
            <a:r>
              <a:rPr lang="zh-TW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口號誌燈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-191068" y="1144702"/>
            <a:ext cx="1534060" cy="0"/>
          </a:xfrm>
          <a:prstGeom prst="line">
            <a:avLst/>
          </a:prstGeom>
          <a:ln w="76200">
            <a:solidFill>
              <a:srgbClr val="044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59635" y="1341562"/>
            <a:ext cx="4727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indent="457200" algn="just" hangingPunct="0">
              <a:lnSpc>
                <a:spcPts val="2400"/>
              </a:lnSpc>
            </a:pP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本單元是透過路口號誌燈實作，讓同學了解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APP Inventor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與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的整合應用，並學習到相關的程式邏輯概念。主要是以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電路模擬號誌燈情境，經由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APP Inventor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製作藍芽遙控程式，並執行藍芽連接、控制訊號傳送及接收、燈號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LED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控制、中斷藍芽連接，總結以上我們將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的需求整理成列表如下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: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49" y="909515"/>
            <a:ext cx="6366871" cy="52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528321"/>
            <a:ext cx="26228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Arduino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程式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3" y="448610"/>
            <a:ext cx="5279563" cy="59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圖片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42" y="435335"/>
            <a:ext cx="2520280" cy="2130363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29" y="2589212"/>
            <a:ext cx="3126157" cy="393533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C37519A-0FD2-4BAD-A691-1CDD320DC9AD}"/>
              </a:ext>
            </a:extLst>
          </p:cNvPr>
          <p:cNvSpPr/>
          <p:nvPr/>
        </p:nvSpPr>
        <p:spPr>
          <a:xfrm>
            <a:off x="-20743" y="536891"/>
            <a:ext cx="3305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Arduino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程式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(</a:t>
            </a:r>
            <a:r>
              <a:rPr lang="zh-TW" altLang="en-US" sz="3200" b="1" kern="100" dirty="0">
                <a:latin typeface="Times New Roman"/>
                <a:ea typeface="微軟正黑體"/>
                <a:cs typeface="Times New Roman"/>
              </a:rPr>
              <a:t>續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):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97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圖片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0" y="405458"/>
            <a:ext cx="3672408" cy="590465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1224BC7-45A7-4AD6-9E16-3F9A350AAE15}"/>
              </a:ext>
            </a:extLst>
          </p:cNvPr>
          <p:cNvSpPr/>
          <p:nvPr/>
        </p:nvSpPr>
        <p:spPr>
          <a:xfrm>
            <a:off x="-20743" y="536891"/>
            <a:ext cx="3305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Arduino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程式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(</a:t>
            </a:r>
            <a:r>
              <a:rPr lang="zh-TW" altLang="en-US" sz="3200" b="1" kern="100" dirty="0">
                <a:latin typeface="Times New Roman"/>
                <a:ea typeface="微軟正黑體"/>
                <a:cs typeface="Times New Roman"/>
              </a:rPr>
              <a:t>續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):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0" y="360447"/>
            <a:ext cx="3744416" cy="61641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CF1909C-AF32-4313-A2EA-40FE0222C5B9}"/>
              </a:ext>
            </a:extLst>
          </p:cNvPr>
          <p:cNvSpPr/>
          <p:nvPr/>
        </p:nvSpPr>
        <p:spPr>
          <a:xfrm>
            <a:off x="-20743" y="536891"/>
            <a:ext cx="3305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Arduino</a:t>
            </a:r>
            <a:r>
              <a:rPr lang="zh-TW" altLang="zh-TW" sz="3200" b="1" kern="100" dirty="0">
                <a:latin typeface="Times New Roman"/>
                <a:ea typeface="微軟正黑體"/>
                <a:cs typeface="Times New Roman"/>
              </a:rPr>
              <a:t>程式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(</a:t>
            </a:r>
            <a:r>
              <a:rPr lang="zh-TW" altLang="en-US" sz="3200" b="1" kern="100" dirty="0">
                <a:latin typeface="Times New Roman"/>
                <a:ea typeface="微軟正黑體"/>
                <a:cs typeface="Times New Roman"/>
              </a:rPr>
              <a:t>續</a:t>
            </a:r>
            <a:r>
              <a:rPr lang="en-US" altLang="zh-TW" sz="3200" b="1" kern="100" dirty="0">
                <a:latin typeface="Times New Roman"/>
                <a:ea typeface="微軟正黑體"/>
                <a:cs typeface="Times New Roman"/>
              </a:rPr>
              <a:t>):</a:t>
            </a:r>
            <a:endParaRPr lang="zh-TW" altLang="zh-TW" sz="3200" b="1" kern="100" dirty="0">
              <a:latin typeface="Times New Roman"/>
              <a:ea typeface="微軟正黑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4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A72E936-3427-4CE5-AA20-1358DED80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Q&amp;A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8C9223BF-3026-4385-80EE-1D1696B96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5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90550" y="475805"/>
            <a:ext cx="1930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需要材料</a:t>
            </a:r>
            <a:r>
              <a:rPr lang="en-US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:</a:t>
            </a:r>
            <a:endParaRPr lang="zh-TW" altLang="zh-TW" sz="32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9447"/>
              </p:ext>
            </p:extLst>
          </p:nvPr>
        </p:nvGraphicFramePr>
        <p:xfrm>
          <a:off x="2199835" y="1560633"/>
          <a:ext cx="7790743" cy="3763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6582">
                  <a:extLst>
                    <a:ext uri="{9D8B030D-6E8A-4147-A177-3AD203B41FA5}">
                      <a16:colId xmlns:a16="http://schemas.microsoft.com/office/drawing/2014/main" xmlns="" val="660486624"/>
                    </a:ext>
                  </a:extLst>
                </a:gridCol>
                <a:gridCol w="3694161">
                  <a:extLst>
                    <a:ext uri="{9D8B030D-6E8A-4147-A177-3AD203B41FA5}">
                      <a16:colId xmlns:a16="http://schemas.microsoft.com/office/drawing/2014/main" xmlns="" val="149391180"/>
                    </a:ext>
                  </a:extLst>
                </a:gridCol>
              </a:tblGrid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材料名稱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數量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57938232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Arduino Uno</a:t>
                      </a:r>
                      <a:r>
                        <a:rPr 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000" b="1" kern="10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78018268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麵包板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000" b="1" kern="10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13758731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藍芽模組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(HC-05)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27949275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1K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電阻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棕黑紅金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99481460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發光二極體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紅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3855061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發光二極體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黃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20965729"/>
                  </a:ext>
                </a:extLst>
              </a:tr>
              <a:tr h="470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發光二極體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綠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000" b="1" kern="10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40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8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019151" y="3703357"/>
            <a:ext cx="23402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[Arduino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板線路圖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]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9" name="圖片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7" y="1211840"/>
            <a:ext cx="2854714" cy="2230657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01120" y="904395"/>
            <a:ext cx="2230657" cy="284554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019151" y="4293890"/>
            <a:ext cx="262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紅色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8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黃色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6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綠色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LED 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4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13" name="圖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599262" y="1182699"/>
            <a:ext cx="3024336" cy="28009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940945" y="4378857"/>
            <a:ext cx="5044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藍芽模組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VCC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連接正極</a:t>
            </a: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藍芽模組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GND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連接負極</a:t>
            </a: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TXD 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設備發送端，即輸出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 Pin 2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lvl="0"/>
            <a:r>
              <a:rPr lang="zh-TW" altLang="en-US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◆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RXD 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設備接收端，即輸入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連接 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Pin 3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76221" y="3978747"/>
            <a:ext cx="3503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[Arduino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藍芽模組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HC- 05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圖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]</a:t>
            </a:r>
            <a:endParaRPr lang="zh-TW" altLang="zh-TW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53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18542" y="477466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TW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元件架構完整圖</a:t>
            </a:r>
            <a:r>
              <a:rPr lang="en-US" altLang="zh-TW" sz="32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:</a:t>
            </a:r>
            <a:endParaRPr lang="zh-TW" altLang="zh-TW" sz="32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686" y="1341561"/>
            <a:ext cx="5256583" cy="4829051"/>
          </a:xfrm>
          <a:prstGeom prst="rect">
            <a:avLst/>
          </a:prstGeom>
        </p:spPr>
      </p:pic>
      <p:pic>
        <p:nvPicPr>
          <p:cNvPr id="9" name="圖片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69" y="2493690"/>
            <a:ext cx="3600401" cy="3676921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 flipV="1">
            <a:off x="6536337" y="2827573"/>
            <a:ext cx="515815" cy="144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V="1">
            <a:off x="6548293" y="3358733"/>
            <a:ext cx="503859" cy="205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6528882" y="3951566"/>
            <a:ext cx="523270" cy="168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6548293" y="4592751"/>
            <a:ext cx="515815" cy="2475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6540838" y="5266259"/>
            <a:ext cx="523270" cy="366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7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098763" y="141357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程式初始時只有藍芽選單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BT_list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需要啟動，因此將啟動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的初始值設為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True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。其餘功能須等藍芽連線成功才能夠使用，因此將啟動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的初始值設定為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False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</a:t>
            </a:r>
          </a:p>
        </p:txBody>
      </p:sp>
      <p:pic>
        <p:nvPicPr>
          <p:cNvPr id="10" name="圖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93" y="2429233"/>
            <a:ext cx="6396427" cy="36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098763" y="1413570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藍芽選單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BT_list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被選擇之前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BeforePicking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，設藍芽選單的成員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(Elements)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為藍芽裝置的位置與名稱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AddressAndNames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，在使用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APP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連線藍芽以前，請先將藍芽開啟並先與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HC- 05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配對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配對金鑰通常為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0000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或是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1234)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。</a:t>
            </a: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85" y="2925738"/>
            <a:ext cx="759684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106562" y="789052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藍芽選單被點選後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AfterPicking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，呼叫藍芽連線選中的藍芽裝置，若有成功連線，則將所有按鈕的功能啟動，因此將啟動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True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，並且將藍芽選單功能關閉，因此將啟動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(Enabled)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設為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False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，且文字標籤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Con­­_text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顯示連線狀態為連線中。</a:t>
            </a:r>
          </a:p>
        </p:txBody>
      </p:sp>
      <p:pic>
        <p:nvPicPr>
          <p:cNvPr id="10" name="圖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2" y="2410618"/>
            <a:ext cx="8331480" cy="35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2702"/>
            <a:ext cx="12190413" cy="373149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5021" y="6524548"/>
            <a:ext cx="625393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6524548"/>
            <a:ext cx="10438041" cy="335040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054" tIns="50027" rIns="100054" bIns="50027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7" y="6170613"/>
            <a:ext cx="740569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106562" y="78905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依據點選按鈕發射控制訊號，當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BT_R_to_G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被點選後，則發送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“1”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為訊號，當</a:t>
            </a:r>
            <a:r>
              <a:rPr lang="en-US" altLang="zh-TW" b="1" kern="100" dirty="0" err="1">
                <a:latin typeface="微軟正黑體" pitchFamily="34" charset="-120"/>
                <a:ea typeface="微軟正黑體" pitchFamily="34" charset="-120"/>
                <a:cs typeface="Times New Roman"/>
              </a:rPr>
              <a:t>BT_G_to_R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被點選後，則發送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“2”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為訊號，讓</a:t>
            </a: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Arduino</a:t>
            </a:r>
            <a:r>
              <a:rPr lang="zh-TW" altLang="zh-TW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依據訊號來做出相對應的動作。</a:t>
            </a:r>
          </a:p>
        </p:txBody>
      </p:sp>
      <p:pic>
        <p:nvPicPr>
          <p:cNvPr id="9" name="圖片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2" y="2187102"/>
            <a:ext cx="7992888" cy="1782008"/>
          </a:xfrm>
          <a:prstGeom prst="rect">
            <a:avLst/>
          </a:prstGeom>
        </p:spPr>
      </p:pic>
      <p:pic>
        <p:nvPicPr>
          <p:cNvPr id="11" name="圖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63" y="3969110"/>
            <a:ext cx="7992888" cy="18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878</Words>
  <Application>Microsoft Office PowerPoint</Application>
  <PresentationFormat>自訂</PresentationFormat>
  <Paragraphs>63</Paragraphs>
  <Slides>24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3" baseType="lpstr">
      <vt:lpstr>微软雅黑</vt:lpstr>
      <vt:lpstr>宋体</vt:lpstr>
      <vt:lpstr>微軟正黑體</vt:lpstr>
      <vt:lpstr>新細明體</vt:lpstr>
      <vt:lpstr>Arial</vt:lpstr>
      <vt:lpstr>Calibri</vt:lpstr>
      <vt:lpstr>Calibri Light</vt:lpstr>
      <vt:lpstr>Times New Roman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Q&amp;A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yizhen</dc:creator>
  <cp:lastModifiedBy>Windows 使用者</cp:lastModifiedBy>
  <cp:revision>49</cp:revision>
  <dcterms:created xsi:type="dcterms:W3CDTF">2019-02-22T04:41:13Z</dcterms:created>
  <dcterms:modified xsi:type="dcterms:W3CDTF">2020-03-25T07:23:16Z</dcterms:modified>
</cp:coreProperties>
</file>